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9"/>
  </p:notesMasterIdLst>
  <p:sldIdLst>
    <p:sldId id="256" r:id="rId2"/>
    <p:sldId id="258" r:id="rId3"/>
    <p:sldId id="260" r:id="rId4"/>
    <p:sldId id="257" r:id="rId5"/>
    <p:sldId id="261" r:id="rId6"/>
    <p:sldId id="263" r:id="rId7"/>
    <p:sldId id="264" r:id="rId8"/>
    <p:sldId id="265" r:id="rId9"/>
    <p:sldId id="266" r:id="rId10"/>
    <p:sldId id="269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4" r:id="rId23"/>
    <p:sldId id="280" r:id="rId24"/>
    <p:sldId id="283" r:id="rId25"/>
    <p:sldId id="282" r:id="rId26"/>
    <p:sldId id="286" r:id="rId27"/>
    <p:sldId id="285" r:id="rId28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56732" autoAdjust="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64BE3-7807-4060-B688-1AB8EFFB25FD}" type="doc">
      <dgm:prSet loTypeId="urn:microsoft.com/office/officeart/2005/8/layout/arrow6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sk-SK"/>
        </a:p>
      </dgm:t>
    </dgm:pt>
    <dgm:pt modelId="{2E56A15B-6A7F-43CE-A2BE-D06F367830B7}">
      <dgm:prSet phldrT="[Text]"/>
      <dgm:spPr/>
      <dgm:t>
        <a:bodyPr/>
        <a:lstStyle/>
        <a:p>
          <a:r>
            <a:rPr lang="sk-SK" dirty="0" smtClean="0"/>
            <a:t>Spájanie ekonomických a environmentálnych prínosov </a:t>
          </a:r>
          <a:endParaRPr lang="sk-SK" dirty="0"/>
        </a:p>
      </dgm:t>
    </dgm:pt>
    <dgm:pt modelId="{2282CAB5-FFDE-4F95-ADA3-6091262EA3F6}" type="parTrans" cxnId="{FF1A5A88-7F95-4697-8F7F-CBB50E605BE1}">
      <dgm:prSet/>
      <dgm:spPr/>
      <dgm:t>
        <a:bodyPr/>
        <a:lstStyle/>
        <a:p>
          <a:endParaRPr lang="sk-SK"/>
        </a:p>
      </dgm:t>
    </dgm:pt>
    <dgm:pt modelId="{19E72086-EE4A-47CE-B8C7-9F1AF41BA53F}" type="sibTrans" cxnId="{FF1A5A88-7F95-4697-8F7F-CBB50E605BE1}">
      <dgm:prSet/>
      <dgm:spPr/>
      <dgm:t>
        <a:bodyPr/>
        <a:lstStyle/>
        <a:p>
          <a:endParaRPr lang="sk-SK"/>
        </a:p>
      </dgm:t>
    </dgm:pt>
    <dgm:pt modelId="{BA5E8A18-000F-45A5-8A82-31E5080F024F}">
      <dgm:prSet phldrT="[Text]"/>
      <dgm:spPr/>
      <dgm:t>
        <a:bodyPr/>
        <a:lstStyle/>
        <a:p>
          <a:r>
            <a:rPr lang="sk-SK" b="1" dirty="0" smtClean="0"/>
            <a:t>OBEHOVÉ HOSPODÁRSTVO</a:t>
          </a:r>
          <a:endParaRPr lang="sk-SK" b="1" dirty="0"/>
        </a:p>
      </dgm:t>
    </dgm:pt>
    <dgm:pt modelId="{00D4F8A2-F26A-4E57-92CA-E925B8377D07}" type="parTrans" cxnId="{A5C4E44A-2489-4C72-B2DA-2CAC4DDACDFB}">
      <dgm:prSet/>
      <dgm:spPr/>
      <dgm:t>
        <a:bodyPr/>
        <a:lstStyle/>
        <a:p>
          <a:endParaRPr lang="sk-SK"/>
        </a:p>
      </dgm:t>
    </dgm:pt>
    <dgm:pt modelId="{3E56E55A-C0D9-40E4-8A0A-4AF432359577}" type="sibTrans" cxnId="{A5C4E44A-2489-4C72-B2DA-2CAC4DDACDFB}">
      <dgm:prSet/>
      <dgm:spPr/>
      <dgm:t>
        <a:bodyPr/>
        <a:lstStyle/>
        <a:p>
          <a:endParaRPr lang="sk-SK"/>
        </a:p>
      </dgm:t>
    </dgm:pt>
    <dgm:pt modelId="{102EFB9E-CCD1-49E5-9308-2A7B45D7C29A}" type="pres">
      <dgm:prSet presAssocID="{2B564BE3-7807-4060-B688-1AB8EFFB25F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75357F48-FB33-495E-9471-B5F584CCF7A6}" type="pres">
      <dgm:prSet presAssocID="{2B564BE3-7807-4060-B688-1AB8EFFB25FD}" presName="ribbon" presStyleLbl="node1" presStyleIdx="0" presStyleCnt="1" custLinFactNeighborX="-6819" custLinFactNeighborY="70136"/>
      <dgm:spPr/>
    </dgm:pt>
    <dgm:pt modelId="{BFC74CAD-7DB6-4AEC-895B-19B58ACE7055}" type="pres">
      <dgm:prSet presAssocID="{2B564BE3-7807-4060-B688-1AB8EFFB25FD}" presName="leftArrowText" presStyleLbl="node1" presStyleIdx="0" presStyleCnt="1" custLinFactNeighborX="-16157" custLinFactNeighborY="-3355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008C694-3381-483A-BD7C-CAEE6B203909}" type="pres">
      <dgm:prSet presAssocID="{2B564BE3-7807-4060-B688-1AB8EFFB25FD}" presName="rightArrowText" presStyleLbl="node1" presStyleIdx="0" presStyleCnt="1" custScaleX="108455" custLinFactNeighborX="-9455" custLinFactNeighborY="-1309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CA6A0635-8EA9-4703-B23F-8F35B3BD4259}" type="presOf" srcId="{2E56A15B-6A7F-43CE-A2BE-D06F367830B7}" destId="{BFC74CAD-7DB6-4AEC-895B-19B58ACE7055}" srcOrd="0" destOrd="0" presId="urn:microsoft.com/office/officeart/2005/8/layout/arrow6"/>
    <dgm:cxn modelId="{A5C4E44A-2489-4C72-B2DA-2CAC4DDACDFB}" srcId="{2B564BE3-7807-4060-B688-1AB8EFFB25FD}" destId="{BA5E8A18-000F-45A5-8A82-31E5080F024F}" srcOrd="1" destOrd="0" parTransId="{00D4F8A2-F26A-4E57-92CA-E925B8377D07}" sibTransId="{3E56E55A-C0D9-40E4-8A0A-4AF432359577}"/>
    <dgm:cxn modelId="{FF1A5A88-7F95-4697-8F7F-CBB50E605BE1}" srcId="{2B564BE3-7807-4060-B688-1AB8EFFB25FD}" destId="{2E56A15B-6A7F-43CE-A2BE-D06F367830B7}" srcOrd="0" destOrd="0" parTransId="{2282CAB5-FFDE-4F95-ADA3-6091262EA3F6}" sibTransId="{19E72086-EE4A-47CE-B8C7-9F1AF41BA53F}"/>
    <dgm:cxn modelId="{82769A81-FA33-4696-8114-13F1826B34E0}" type="presOf" srcId="{2B564BE3-7807-4060-B688-1AB8EFFB25FD}" destId="{102EFB9E-CCD1-49E5-9308-2A7B45D7C29A}" srcOrd="0" destOrd="0" presId="urn:microsoft.com/office/officeart/2005/8/layout/arrow6"/>
    <dgm:cxn modelId="{4613BFE2-8EBD-4A65-8CD8-B9E4905E56E2}" type="presOf" srcId="{BA5E8A18-000F-45A5-8A82-31E5080F024F}" destId="{1008C694-3381-483A-BD7C-CAEE6B203909}" srcOrd="0" destOrd="0" presId="urn:microsoft.com/office/officeart/2005/8/layout/arrow6"/>
    <dgm:cxn modelId="{7B3B6AED-619D-4B77-8EE1-81E613AD4900}" type="presParOf" srcId="{102EFB9E-CCD1-49E5-9308-2A7B45D7C29A}" destId="{75357F48-FB33-495E-9471-B5F584CCF7A6}" srcOrd="0" destOrd="0" presId="urn:microsoft.com/office/officeart/2005/8/layout/arrow6"/>
    <dgm:cxn modelId="{ED56B365-2442-4787-96A2-F7C448A1562E}" type="presParOf" srcId="{102EFB9E-CCD1-49E5-9308-2A7B45D7C29A}" destId="{BFC74CAD-7DB6-4AEC-895B-19B58ACE7055}" srcOrd="1" destOrd="0" presId="urn:microsoft.com/office/officeart/2005/8/layout/arrow6"/>
    <dgm:cxn modelId="{4D99848B-7946-40B1-8CE1-0431035A04AA}" type="presParOf" srcId="{102EFB9E-CCD1-49E5-9308-2A7B45D7C29A}" destId="{1008C694-3381-483A-BD7C-CAEE6B20390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060D55-11ED-4211-B15C-348EF4EC87F6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EE188745-81A4-43E9-B08C-3615177F730D}">
      <dgm:prSet phldrT="[Text]" custT="1"/>
      <dgm:spPr/>
      <dgm:t>
        <a:bodyPr/>
        <a:lstStyle/>
        <a:p>
          <a:r>
            <a:rPr lang="sk-SK" sz="2000" dirty="0" smtClean="0"/>
            <a:t>Otvorenie tém v oblasti </a:t>
          </a:r>
          <a:r>
            <a:rPr lang="sk-SK" sz="2000" b="1" dirty="0" smtClean="0"/>
            <a:t>SC5 </a:t>
          </a:r>
        </a:p>
        <a:p>
          <a:r>
            <a:rPr lang="sk-SK" sz="2000" b="1" dirty="0" smtClean="0">
              <a:solidFill>
                <a:srgbClr val="FF0000"/>
              </a:solidFill>
            </a:rPr>
            <a:t>12. NOV 2019</a:t>
          </a:r>
          <a:endParaRPr lang="sk-SK" sz="2400" b="1" dirty="0">
            <a:solidFill>
              <a:srgbClr val="FF0000"/>
            </a:solidFill>
          </a:endParaRPr>
        </a:p>
      </dgm:t>
    </dgm:pt>
    <dgm:pt modelId="{E8D90645-5235-4404-8838-66899690169F}" type="parTrans" cxnId="{AAA4E88B-A401-4562-A864-575B2E61C0E2}">
      <dgm:prSet/>
      <dgm:spPr/>
      <dgm:t>
        <a:bodyPr/>
        <a:lstStyle/>
        <a:p>
          <a:endParaRPr lang="sk-SK"/>
        </a:p>
      </dgm:t>
    </dgm:pt>
    <dgm:pt modelId="{CEDE5489-E5C6-4DA4-AA5A-118C85940184}" type="sibTrans" cxnId="{AAA4E88B-A401-4562-A864-575B2E61C0E2}">
      <dgm:prSet/>
      <dgm:spPr/>
      <dgm:t>
        <a:bodyPr/>
        <a:lstStyle/>
        <a:p>
          <a:endParaRPr lang="sk-SK"/>
        </a:p>
      </dgm:t>
    </dgm:pt>
    <dgm:pt modelId="{086F32D3-8467-4647-A317-2C301E2AEC48}">
      <dgm:prSet phldrT="[Text]" custT="1"/>
      <dgm:spPr/>
      <dgm:t>
        <a:bodyPr/>
        <a:lstStyle/>
        <a:p>
          <a:r>
            <a:rPr lang="sk-SK" sz="1800" b="1" u="sng" dirty="0" smtClean="0"/>
            <a:t>Uzávierka CSA </a:t>
          </a:r>
          <a:r>
            <a:rPr lang="sk-SK" sz="1800" u="sng" dirty="0" smtClean="0"/>
            <a:t>projektov</a:t>
          </a:r>
          <a:r>
            <a:rPr lang="sk-SK" sz="1800" dirty="0" smtClean="0"/>
            <a:t> </a:t>
          </a:r>
        </a:p>
        <a:p>
          <a:r>
            <a:rPr lang="sk-SK" sz="1800" b="1" dirty="0" smtClean="0"/>
            <a:t>13.február 2020</a:t>
          </a:r>
        </a:p>
        <a:p>
          <a:r>
            <a:rPr lang="sk-SK" sz="1800" b="1" u="sng" dirty="0" smtClean="0"/>
            <a:t>Uzávierka RIA a IA projektov</a:t>
          </a:r>
        </a:p>
        <a:p>
          <a:r>
            <a:rPr lang="sk-SK" sz="1800" b="1" dirty="0" smtClean="0"/>
            <a:t>1. kolo: </a:t>
          </a:r>
          <a:r>
            <a:rPr lang="sk-SK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13. FEBRUÁR 2020</a:t>
          </a:r>
        </a:p>
        <a:p>
          <a:r>
            <a:rPr lang="sk-SK" sz="1800" b="1" dirty="0" smtClean="0"/>
            <a:t>2. kolo: 3. SEPTEMBER 2020</a:t>
          </a:r>
          <a:endParaRPr lang="sk-SK" sz="2400" b="1" dirty="0"/>
        </a:p>
      </dgm:t>
    </dgm:pt>
    <dgm:pt modelId="{F1795EDF-42CD-40CC-88FF-F231A9E29E56}" type="parTrans" cxnId="{52C68E28-E777-4A10-AB46-3722A0292E36}">
      <dgm:prSet/>
      <dgm:spPr/>
      <dgm:t>
        <a:bodyPr/>
        <a:lstStyle/>
        <a:p>
          <a:endParaRPr lang="sk-SK"/>
        </a:p>
      </dgm:t>
    </dgm:pt>
    <dgm:pt modelId="{94A8E6F1-1660-4F24-A07F-BA85885D2450}" type="sibTrans" cxnId="{52C68E28-E777-4A10-AB46-3722A0292E36}">
      <dgm:prSet/>
      <dgm:spPr/>
      <dgm:t>
        <a:bodyPr/>
        <a:lstStyle/>
        <a:p>
          <a:endParaRPr lang="sk-SK"/>
        </a:p>
      </dgm:t>
    </dgm:pt>
    <dgm:pt modelId="{5920E92D-42C3-4FBD-8089-EF389356E9CC}">
      <dgm:prSet phldrT="[Text]" custT="1"/>
      <dgm:spPr/>
      <dgm:t>
        <a:bodyPr/>
        <a:lstStyle/>
        <a:p>
          <a:r>
            <a:rPr lang="sk-SK" sz="2000" dirty="0" smtClean="0"/>
            <a:t>Vyhodnotenie tém</a:t>
          </a:r>
        </a:p>
        <a:p>
          <a:r>
            <a:rPr lang="sk-SK" sz="2000" b="1" dirty="0" smtClean="0"/>
            <a:t>do  3-5 mesiacov</a:t>
          </a:r>
          <a:endParaRPr lang="sk-SK" sz="2000" b="1" dirty="0"/>
        </a:p>
      </dgm:t>
    </dgm:pt>
    <dgm:pt modelId="{996AA17A-72D7-4A38-B2BD-6564A3A6B34E}" type="parTrans" cxnId="{7307C63B-D473-400E-A088-0424181CE699}">
      <dgm:prSet/>
      <dgm:spPr/>
      <dgm:t>
        <a:bodyPr/>
        <a:lstStyle/>
        <a:p>
          <a:endParaRPr lang="sk-SK"/>
        </a:p>
      </dgm:t>
    </dgm:pt>
    <dgm:pt modelId="{ED21D4ED-4D48-48AA-936E-C0437FA17AF1}" type="sibTrans" cxnId="{7307C63B-D473-400E-A088-0424181CE699}">
      <dgm:prSet/>
      <dgm:spPr/>
      <dgm:t>
        <a:bodyPr/>
        <a:lstStyle/>
        <a:p>
          <a:endParaRPr lang="sk-SK"/>
        </a:p>
      </dgm:t>
    </dgm:pt>
    <dgm:pt modelId="{985232CD-8349-40E5-B268-F7060CDCFA07}" type="pres">
      <dgm:prSet presAssocID="{94060D55-11ED-4211-B15C-348EF4EC87F6}" presName="Name0" presStyleCnt="0">
        <dgm:presLayoutVars>
          <dgm:dir/>
          <dgm:animLvl val="lvl"/>
          <dgm:resizeHandles val="exact"/>
        </dgm:presLayoutVars>
      </dgm:prSet>
      <dgm:spPr/>
    </dgm:pt>
    <dgm:pt modelId="{F2AACAF9-6474-4A25-BCC8-5FC4189D6597}" type="pres">
      <dgm:prSet presAssocID="{EE188745-81A4-43E9-B08C-3615177F730D}" presName="parTxOnly" presStyleLbl="node1" presStyleIdx="0" presStyleCnt="3" custScaleX="87162" custScaleY="828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B6E46AB-87E5-4C13-8CCC-AF23FFBEB947}" type="pres">
      <dgm:prSet presAssocID="{CEDE5489-E5C6-4DA4-AA5A-118C85940184}" presName="parTxOnlySpace" presStyleCnt="0"/>
      <dgm:spPr/>
    </dgm:pt>
    <dgm:pt modelId="{12B72665-464D-4B07-9B91-6C00B10CE770}" type="pres">
      <dgm:prSet presAssocID="{086F32D3-8467-4647-A317-2C301E2AEC48}" presName="parTxOnly" presStyleLbl="node1" presStyleIdx="1" presStyleCnt="3" custScaleX="144725" custScaleY="1370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7A48AF7-F69F-49E2-8EB6-30A64981AC29}" type="pres">
      <dgm:prSet presAssocID="{94A8E6F1-1660-4F24-A07F-BA85885D2450}" presName="parTxOnlySpace" presStyleCnt="0"/>
      <dgm:spPr/>
    </dgm:pt>
    <dgm:pt modelId="{008088A5-7F0A-44A8-909D-CF9310E231CA}" type="pres">
      <dgm:prSet presAssocID="{5920E92D-42C3-4FBD-8089-EF389356E9CC}" presName="parTxOnly" presStyleLbl="node1" presStyleIdx="2" presStyleCnt="3" custScaleX="116595" custScaleY="1483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2C68E28-E777-4A10-AB46-3722A0292E36}" srcId="{94060D55-11ED-4211-B15C-348EF4EC87F6}" destId="{086F32D3-8467-4647-A317-2C301E2AEC48}" srcOrd="1" destOrd="0" parTransId="{F1795EDF-42CD-40CC-88FF-F231A9E29E56}" sibTransId="{94A8E6F1-1660-4F24-A07F-BA85885D2450}"/>
    <dgm:cxn modelId="{7307C63B-D473-400E-A088-0424181CE699}" srcId="{94060D55-11ED-4211-B15C-348EF4EC87F6}" destId="{5920E92D-42C3-4FBD-8089-EF389356E9CC}" srcOrd="2" destOrd="0" parTransId="{996AA17A-72D7-4A38-B2BD-6564A3A6B34E}" sibTransId="{ED21D4ED-4D48-48AA-936E-C0437FA17AF1}"/>
    <dgm:cxn modelId="{74D5F262-8A6A-4973-88CE-27FF9CC204A5}" type="presOf" srcId="{EE188745-81A4-43E9-B08C-3615177F730D}" destId="{F2AACAF9-6474-4A25-BCC8-5FC4189D6597}" srcOrd="0" destOrd="0" presId="urn:microsoft.com/office/officeart/2005/8/layout/chevron1"/>
    <dgm:cxn modelId="{AAA4E88B-A401-4562-A864-575B2E61C0E2}" srcId="{94060D55-11ED-4211-B15C-348EF4EC87F6}" destId="{EE188745-81A4-43E9-B08C-3615177F730D}" srcOrd="0" destOrd="0" parTransId="{E8D90645-5235-4404-8838-66899690169F}" sibTransId="{CEDE5489-E5C6-4DA4-AA5A-118C85940184}"/>
    <dgm:cxn modelId="{7AC974EF-A1EE-4630-8EBA-D77CA0C3B83E}" type="presOf" srcId="{086F32D3-8467-4647-A317-2C301E2AEC48}" destId="{12B72665-464D-4B07-9B91-6C00B10CE770}" srcOrd="0" destOrd="0" presId="urn:microsoft.com/office/officeart/2005/8/layout/chevron1"/>
    <dgm:cxn modelId="{38F2B23D-4E54-427D-997E-F586A52C7D3B}" type="presOf" srcId="{5920E92D-42C3-4FBD-8089-EF389356E9CC}" destId="{008088A5-7F0A-44A8-909D-CF9310E231CA}" srcOrd="0" destOrd="0" presId="urn:microsoft.com/office/officeart/2005/8/layout/chevron1"/>
    <dgm:cxn modelId="{A18EBA7F-FB7C-456B-A57C-D314FFC6D453}" type="presOf" srcId="{94060D55-11ED-4211-B15C-348EF4EC87F6}" destId="{985232CD-8349-40E5-B268-F7060CDCFA07}" srcOrd="0" destOrd="0" presId="urn:microsoft.com/office/officeart/2005/8/layout/chevron1"/>
    <dgm:cxn modelId="{47E0BCC7-FDF4-4BDE-808C-66EA05F47F17}" type="presParOf" srcId="{985232CD-8349-40E5-B268-F7060CDCFA07}" destId="{F2AACAF9-6474-4A25-BCC8-5FC4189D6597}" srcOrd="0" destOrd="0" presId="urn:microsoft.com/office/officeart/2005/8/layout/chevron1"/>
    <dgm:cxn modelId="{EE90A846-4037-4F58-A738-472E2686B96B}" type="presParOf" srcId="{985232CD-8349-40E5-B268-F7060CDCFA07}" destId="{5B6E46AB-87E5-4C13-8CCC-AF23FFBEB947}" srcOrd="1" destOrd="0" presId="urn:microsoft.com/office/officeart/2005/8/layout/chevron1"/>
    <dgm:cxn modelId="{B4D1D14E-66A3-4EA4-9FA8-399446C6D2E3}" type="presParOf" srcId="{985232CD-8349-40E5-B268-F7060CDCFA07}" destId="{12B72665-464D-4B07-9B91-6C00B10CE770}" srcOrd="2" destOrd="0" presId="urn:microsoft.com/office/officeart/2005/8/layout/chevron1"/>
    <dgm:cxn modelId="{E1144CFA-BBB1-44BE-9181-45E7020D386F}" type="presParOf" srcId="{985232CD-8349-40E5-B268-F7060CDCFA07}" destId="{37A48AF7-F69F-49E2-8EB6-30A64981AC29}" srcOrd="3" destOrd="0" presId="urn:microsoft.com/office/officeart/2005/8/layout/chevron1"/>
    <dgm:cxn modelId="{652B2C2D-D7F7-4066-95D3-13E4372651C6}" type="presParOf" srcId="{985232CD-8349-40E5-B268-F7060CDCFA07}" destId="{008088A5-7F0A-44A8-909D-CF9310E231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A8D82D-2CD2-4DF7-96B4-C047CA919503}" type="doc">
      <dgm:prSet loTypeId="urn:microsoft.com/office/officeart/2005/8/layout/lProcess3" loCatId="process" qsTypeId="urn:microsoft.com/office/officeart/2005/8/quickstyle/simple4" qsCatId="simple" csTypeId="urn:microsoft.com/office/officeart/2005/8/colors/accent6_5" csCatId="accent6" phldr="1"/>
      <dgm:spPr/>
    </dgm:pt>
    <dgm:pt modelId="{FAC3760D-F914-445F-8999-C44D32E73574}" type="pres">
      <dgm:prSet presAssocID="{DBA8D82D-2CD2-4DF7-96B4-C047CA919503}" presName="Name0" presStyleCnt="0">
        <dgm:presLayoutVars>
          <dgm:chPref val="3"/>
          <dgm:dir/>
          <dgm:animLvl val="lvl"/>
          <dgm:resizeHandles/>
        </dgm:presLayoutVars>
      </dgm:prSet>
      <dgm:spPr/>
    </dgm:pt>
  </dgm:ptLst>
  <dgm:cxnLst>
    <dgm:cxn modelId="{2A0E7EE2-4C13-45C3-9DC3-F146D0971BE5}" type="presOf" srcId="{DBA8D82D-2CD2-4DF7-96B4-C047CA919503}" destId="{FAC3760D-F914-445F-8999-C44D32E7357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060D55-11ED-4211-B15C-348EF4EC87F6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EE188745-81A4-43E9-B08C-3615177F730D}">
      <dgm:prSet phldrT="[Text]" custT="1"/>
      <dgm:spPr/>
      <dgm:t>
        <a:bodyPr/>
        <a:lstStyle/>
        <a:p>
          <a:r>
            <a:rPr lang="sk-SK" sz="2000" dirty="0" smtClean="0"/>
            <a:t>Otvorenie tém v oblasti  </a:t>
          </a:r>
          <a:r>
            <a:rPr lang="sk-SK" sz="2000" b="1" dirty="0" smtClean="0"/>
            <a:t>CC - Activities </a:t>
          </a:r>
        </a:p>
        <a:p>
          <a:r>
            <a:rPr lang="sk-SK" sz="2000" b="1" dirty="0" smtClean="0">
              <a:solidFill>
                <a:srgbClr val="FF0000"/>
              </a:solidFill>
            </a:rPr>
            <a:t>3. JÚL 2019</a:t>
          </a:r>
          <a:endParaRPr lang="sk-SK" sz="2400" b="1" dirty="0">
            <a:solidFill>
              <a:srgbClr val="FF0000"/>
            </a:solidFill>
          </a:endParaRPr>
        </a:p>
      </dgm:t>
    </dgm:pt>
    <dgm:pt modelId="{E8D90645-5235-4404-8838-66899690169F}" type="parTrans" cxnId="{AAA4E88B-A401-4562-A864-575B2E61C0E2}">
      <dgm:prSet/>
      <dgm:spPr/>
      <dgm:t>
        <a:bodyPr/>
        <a:lstStyle/>
        <a:p>
          <a:endParaRPr lang="sk-SK"/>
        </a:p>
      </dgm:t>
    </dgm:pt>
    <dgm:pt modelId="{CEDE5489-E5C6-4DA4-AA5A-118C85940184}" type="sibTrans" cxnId="{AAA4E88B-A401-4562-A864-575B2E61C0E2}">
      <dgm:prSet/>
      <dgm:spPr/>
      <dgm:t>
        <a:bodyPr/>
        <a:lstStyle/>
        <a:p>
          <a:endParaRPr lang="sk-SK"/>
        </a:p>
      </dgm:t>
    </dgm:pt>
    <dgm:pt modelId="{086F32D3-8467-4647-A317-2C301E2AEC48}">
      <dgm:prSet phldrT="[Text]" custT="1"/>
      <dgm:spPr/>
      <dgm:t>
        <a:bodyPr/>
        <a:lstStyle/>
        <a:p>
          <a:r>
            <a:rPr lang="sk-SK" sz="2000" b="0" u="sng" dirty="0" smtClean="0"/>
            <a:t>Uzávierka </a:t>
          </a:r>
          <a:r>
            <a:rPr lang="sk-SK" sz="2000" b="1" u="sng" dirty="0" smtClean="0"/>
            <a:t>RIA a IA </a:t>
          </a:r>
          <a:r>
            <a:rPr lang="sk-SK" sz="2000" u="sng" dirty="0" smtClean="0"/>
            <a:t>projektov  </a:t>
          </a:r>
        </a:p>
        <a:p>
          <a:r>
            <a:rPr lang="sk-SK" sz="2000" b="1" dirty="0" smtClean="0"/>
            <a:t>1.kolo: </a:t>
          </a:r>
          <a:r>
            <a:rPr lang="sk-SK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FEBRUÁR 2020</a:t>
          </a:r>
        </a:p>
        <a:p>
          <a:r>
            <a:rPr lang="sk-SK" sz="2000" b="1" dirty="0" smtClean="0"/>
            <a:t>2.kolo:  3. SEPTEMBER 2020</a:t>
          </a:r>
        </a:p>
      </dgm:t>
    </dgm:pt>
    <dgm:pt modelId="{F1795EDF-42CD-40CC-88FF-F231A9E29E56}" type="parTrans" cxnId="{52C68E28-E777-4A10-AB46-3722A0292E36}">
      <dgm:prSet/>
      <dgm:spPr/>
      <dgm:t>
        <a:bodyPr/>
        <a:lstStyle/>
        <a:p>
          <a:endParaRPr lang="sk-SK"/>
        </a:p>
      </dgm:t>
    </dgm:pt>
    <dgm:pt modelId="{94A8E6F1-1660-4F24-A07F-BA85885D2450}" type="sibTrans" cxnId="{52C68E28-E777-4A10-AB46-3722A0292E36}">
      <dgm:prSet/>
      <dgm:spPr/>
      <dgm:t>
        <a:bodyPr/>
        <a:lstStyle/>
        <a:p>
          <a:endParaRPr lang="sk-SK"/>
        </a:p>
      </dgm:t>
    </dgm:pt>
    <dgm:pt modelId="{5920E92D-42C3-4FBD-8089-EF389356E9CC}">
      <dgm:prSet phldrT="[Text]" custT="1"/>
      <dgm:spPr/>
      <dgm:t>
        <a:bodyPr/>
        <a:lstStyle/>
        <a:p>
          <a:r>
            <a:rPr lang="sk-SK" sz="2000" dirty="0" smtClean="0"/>
            <a:t>Vyhodnotenie tém</a:t>
          </a:r>
        </a:p>
        <a:p>
          <a:r>
            <a:rPr lang="sk-SK" sz="2000" b="1" dirty="0" smtClean="0"/>
            <a:t>do  3-5 mesiacov</a:t>
          </a:r>
          <a:endParaRPr lang="sk-SK" sz="2000" b="1" dirty="0"/>
        </a:p>
      </dgm:t>
    </dgm:pt>
    <dgm:pt modelId="{996AA17A-72D7-4A38-B2BD-6564A3A6B34E}" type="parTrans" cxnId="{7307C63B-D473-400E-A088-0424181CE699}">
      <dgm:prSet/>
      <dgm:spPr/>
      <dgm:t>
        <a:bodyPr/>
        <a:lstStyle/>
        <a:p>
          <a:endParaRPr lang="sk-SK"/>
        </a:p>
      </dgm:t>
    </dgm:pt>
    <dgm:pt modelId="{ED21D4ED-4D48-48AA-936E-C0437FA17AF1}" type="sibTrans" cxnId="{7307C63B-D473-400E-A088-0424181CE699}">
      <dgm:prSet/>
      <dgm:spPr/>
      <dgm:t>
        <a:bodyPr/>
        <a:lstStyle/>
        <a:p>
          <a:endParaRPr lang="sk-SK"/>
        </a:p>
      </dgm:t>
    </dgm:pt>
    <dgm:pt modelId="{985232CD-8349-40E5-B268-F7060CDCFA07}" type="pres">
      <dgm:prSet presAssocID="{94060D55-11ED-4211-B15C-348EF4EC87F6}" presName="Name0" presStyleCnt="0">
        <dgm:presLayoutVars>
          <dgm:dir/>
          <dgm:animLvl val="lvl"/>
          <dgm:resizeHandles val="exact"/>
        </dgm:presLayoutVars>
      </dgm:prSet>
      <dgm:spPr/>
    </dgm:pt>
    <dgm:pt modelId="{F2AACAF9-6474-4A25-BCC8-5FC4189D6597}" type="pres">
      <dgm:prSet presAssocID="{EE188745-81A4-43E9-B08C-3615177F730D}" presName="parTxOnly" presStyleLbl="node1" presStyleIdx="0" presStyleCnt="3" custScaleX="92180" custScaleY="1003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B6E46AB-87E5-4C13-8CCC-AF23FFBEB947}" type="pres">
      <dgm:prSet presAssocID="{CEDE5489-E5C6-4DA4-AA5A-118C85940184}" presName="parTxOnlySpace" presStyleCnt="0"/>
      <dgm:spPr/>
    </dgm:pt>
    <dgm:pt modelId="{12B72665-464D-4B07-9B91-6C00B10CE770}" type="pres">
      <dgm:prSet presAssocID="{086F32D3-8467-4647-A317-2C301E2AEC48}" presName="parTxOnly" presStyleLbl="node1" presStyleIdx="1" presStyleCnt="3" custScaleX="144725" custScaleY="1344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7A48AF7-F69F-49E2-8EB6-30A64981AC29}" type="pres">
      <dgm:prSet presAssocID="{94A8E6F1-1660-4F24-A07F-BA85885D2450}" presName="parTxOnlySpace" presStyleCnt="0"/>
      <dgm:spPr/>
    </dgm:pt>
    <dgm:pt modelId="{008088A5-7F0A-44A8-909D-CF9310E231CA}" type="pres">
      <dgm:prSet presAssocID="{5920E92D-42C3-4FBD-8089-EF389356E9CC}" presName="parTxOnly" presStyleLbl="node1" presStyleIdx="2" presStyleCnt="3" custScaleX="108488" custScaleY="1250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2C68E28-E777-4A10-AB46-3722A0292E36}" srcId="{94060D55-11ED-4211-B15C-348EF4EC87F6}" destId="{086F32D3-8467-4647-A317-2C301E2AEC48}" srcOrd="1" destOrd="0" parTransId="{F1795EDF-42CD-40CC-88FF-F231A9E29E56}" sibTransId="{94A8E6F1-1660-4F24-A07F-BA85885D2450}"/>
    <dgm:cxn modelId="{7307C63B-D473-400E-A088-0424181CE699}" srcId="{94060D55-11ED-4211-B15C-348EF4EC87F6}" destId="{5920E92D-42C3-4FBD-8089-EF389356E9CC}" srcOrd="2" destOrd="0" parTransId="{996AA17A-72D7-4A38-B2BD-6564A3A6B34E}" sibTransId="{ED21D4ED-4D48-48AA-936E-C0437FA17AF1}"/>
    <dgm:cxn modelId="{73397A8F-8E29-451E-9463-CC9FEBAEE2CA}" type="presOf" srcId="{EE188745-81A4-43E9-B08C-3615177F730D}" destId="{F2AACAF9-6474-4A25-BCC8-5FC4189D6597}" srcOrd="0" destOrd="0" presId="urn:microsoft.com/office/officeart/2005/8/layout/chevron1"/>
    <dgm:cxn modelId="{AAA4E88B-A401-4562-A864-575B2E61C0E2}" srcId="{94060D55-11ED-4211-B15C-348EF4EC87F6}" destId="{EE188745-81A4-43E9-B08C-3615177F730D}" srcOrd="0" destOrd="0" parTransId="{E8D90645-5235-4404-8838-66899690169F}" sibTransId="{CEDE5489-E5C6-4DA4-AA5A-118C85940184}"/>
    <dgm:cxn modelId="{CEC08072-D36D-4B51-B914-2582A05699FE}" type="presOf" srcId="{94060D55-11ED-4211-B15C-348EF4EC87F6}" destId="{985232CD-8349-40E5-B268-F7060CDCFA07}" srcOrd="0" destOrd="0" presId="urn:microsoft.com/office/officeart/2005/8/layout/chevron1"/>
    <dgm:cxn modelId="{EED66788-0918-4A77-86FA-53D75BB29213}" type="presOf" srcId="{5920E92D-42C3-4FBD-8089-EF389356E9CC}" destId="{008088A5-7F0A-44A8-909D-CF9310E231CA}" srcOrd="0" destOrd="0" presId="urn:microsoft.com/office/officeart/2005/8/layout/chevron1"/>
    <dgm:cxn modelId="{5F270F9B-62A7-48F7-B4BA-D5D92116DCEA}" type="presOf" srcId="{086F32D3-8467-4647-A317-2C301E2AEC48}" destId="{12B72665-464D-4B07-9B91-6C00B10CE770}" srcOrd="0" destOrd="0" presId="urn:microsoft.com/office/officeart/2005/8/layout/chevron1"/>
    <dgm:cxn modelId="{F4CC54CD-14BD-4054-8520-A8A34745B286}" type="presParOf" srcId="{985232CD-8349-40E5-B268-F7060CDCFA07}" destId="{F2AACAF9-6474-4A25-BCC8-5FC4189D6597}" srcOrd="0" destOrd="0" presId="urn:microsoft.com/office/officeart/2005/8/layout/chevron1"/>
    <dgm:cxn modelId="{88568AAD-33D9-43C0-975F-53ED6969B21D}" type="presParOf" srcId="{985232CD-8349-40E5-B268-F7060CDCFA07}" destId="{5B6E46AB-87E5-4C13-8CCC-AF23FFBEB947}" srcOrd="1" destOrd="0" presId="urn:microsoft.com/office/officeart/2005/8/layout/chevron1"/>
    <dgm:cxn modelId="{9CCF246E-CDF9-4FFA-961F-41E169824F57}" type="presParOf" srcId="{985232CD-8349-40E5-B268-F7060CDCFA07}" destId="{12B72665-464D-4B07-9B91-6C00B10CE770}" srcOrd="2" destOrd="0" presId="urn:microsoft.com/office/officeart/2005/8/layout/chevron1"/>
    <dgm:cxn modelId="{47CBA954-CB91-4870-B62C-BDA7E3808C91}" type="presParOf" srcId="{985232CD-8349-40E5-B268-F7060CDCFA07}" destId="{37A48AF7-F69F-49E2-8EB6-30A64981AC29}" srcOrd="3" destOrd="0" presId="urn:microsoft.com/office/officeart/2005/8/layout/chevron1"/>
    <dgm:cxn modelId="{57E9A305-A5C0-48A1-99E8-8B745EB792A7}" type="presParOf" srcId="{985232CD-8349-40E5-B268-F7060CDCFA07}" destId="{008088A5-7F0A-44A8-909D-CF9310E231C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57F48-FB33-495E-9471-B5F584CCF7A6}">
      <dsp:nvSpPr>
        <dsp:cNvPr id="0" name=""/>
        <dsp:cNvSpPr/>
      </dsp:nvSpPr>
      <dsp:spPr>
        <a:xfrm>
          <a:off x="0" y="0"/>
          <a:ext cx="8468250" cy="3387300"/>
        </a:xfrm>
        <a:prstGeom prst="leftRightRibb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74CAD-7DB6-4AEC-895B-19B58ACE7055}">
      <dsp:nvSpPr>
        <dsp:cNvPr id="0" name=""/>
        <dsp:cNvSpPr/>
      </dsp:nvSpPr>
      <dsp:spPr>
        <a:xfrm>
          <a:off x="934344" y="537091"/>
          <a:ext cx="2794522" cy="1659777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kern="1200" dirty="0" smtClean="0"/>
            <a:t>Spájanie ekonomických a environmentálnych prínosov </a:t>
          </a:r>
          <a:endParaRPr lang="sk-SK" sz="2600" kern="1200" dirty="0"/>
        </a:p>
      </dsp:txBody>
      <dsp:txXfrm>
        <a:off x="934344" y="537091"/>
        <a:ext cx="2794522" cy="1659777"/>
      </dsp:txXfrm>
    </dsp:sp>
    <dsp:sp modelId="{1008C694-3381-483A-BD7C-CAEE6B203909}">
      <dsp:nvSpPr>
        <dsp:cNvPr id="0" name=""/>
        <dsp:cNvSpPr/>
      </dsp:nvSpPr>
      <dsp:spPr>
        <a:xfrm>
          <a:off x="4151909" y="1113019"/>
          <a:ext cx="3581853" cy="1659777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600" b="1" kern="1200" dirty="0" smtClean="0"/>
            <a:t>OBEHOVÉ HOSPODÁRSTVO</a:t>
          </a:r>
          <a:endParaRPr lang="sk-SK" sz="2600" b="1" kern="1200" dirty="0"/>
        </a:p>
      </dsp:txBody>
      <dsp:txXfrm>
        <a:off x="4151909" y="1113019"/>
        <a:ext cx="3581853" cy="1659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ACAF9-6474-4A25-BCC8-5FC4189D6597}">
      <dsp:nvSpPr>
        <dsp:cNvPr id="0" name=""/>
        <dsp:cNvSpPr/>
      </dsp:nvSpPr>
      <dsp:spPr>
        <a:xfrm>
          <a:off x="4351" y="1333731"/>
          <a:ext cx="3034843" cy="115326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Otvorenie tém v oblasti </a:t>
          </a:r>
          <a:r>
            <a:rPr lang="sk-SK" sz="2000" b="1" kern="1200" dirty="0" smtClean="0"/>
            <a:t>SC5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rgbClr val="FF0000"/>
              </a:solidFill>
            </a:rPr>
            <a:t>12. NOV 2019</a:t>
          </a:r>
          <a:endParaRPr lang="sk-SK" sz="2400" b="1" kern="1200" dirty="0">
            <a:solidFill>
              <a:srgbClr val="FF0000"/>
            </a:solidFill>
          </a:endParaRPr>
        </a:p>
      </dsp:txBody>
      <dsp:txXfrm>
        <a:off x="580986" y="1333731"/>
        <a:ext cx="1881574" cy="1153269"/>
      </dsp:txXfrm>
    </dsp:sp>
    <dsp:sp modelId="{12B72665-464D-4B07-9B91-6C00B10CE770}">
      <dsp:nvSpPr>
        <dsp:cNvPr id="0" name=""/>
        <dsp:cNvSpPr/>
      </dsp:nvSpPr>
      <dsp:spPr>
        <a:xfrm>
          <a:off x="2691010" y="955707"/>
          <a:ext cx="5039097" cy="1909317"/>
        </a:xfrm>
        <a:prstGeom prst="chevron">
          <a:avLst/>
        </a:prstGeom>
        <a:solidFill>
          <a:schemeClr val="accent3">
            <a:hueOff val="-1495338"/>
            <a:satOff val="12512"/>
            <a:lumOff val="235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u="sng" kern="1200" dirty="0" smtClean="0"/>
            <a:t>Uzávierka CSA </a:t>
          </a:r>
          <a:r>
            <a:rPr lang="sk-SK" sz="1800" u="sng" kern="1200" dirty="0" smtClean="0"/>
            <a:t>projektov</a:t>
          </a:r>
          <a:r>
            <a:rPr lang="sk-SK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/>
            <a:t>13.február 2020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u="sng" kern="1200" dirty="0" smtClean="0"/>
            <a:t>Uzávierka RIA a IA projektov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/>
            <a:t>1. kolo: </a:t>
          </a:r>
          <a:r>
            <a:rPr lang="sk-SK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13. FEBRUÁR 2020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/>
            <a:t>2. kolo: 3. SEPTEMBER 2020</a:t>
          </a:r>
          <a:endParaRPr lang="sk-SK" sz="2400" b="1" kern="1200" dirty="0"/>
        </a:p>
      </dsp:txBody>
      <dsp:txXfrm>
        <a:off x="3645669" y="955707"/>
        <a:ext cx="3129780" cy="1909317"/>
      </dsp:txXfrm>
    </dsp:sp>
    <dsp:sp modelId="{008088A5-7F0A-44A8-909D-CF9310E231CA}">
      <dsp:nvSpPr>
        <dsp:cNvPr id="0" name=""/>
        <dsp:cNvSpPr/>
      </dsp:nvSpPr>
      <dsp:spPr>
        <a:xfrm>
          <a:off x="7381923" y="877609"/>
          <a:ext cx="4059654" cy="2065512"/>
        </a:xfrm>
        <a:prstGeom prst="chevron">
          <a:avLst/>
        </a:prstGeom>
        <a:solidFill>
          <a:schemeClr val="accent3">
            <a:hueOff val="-2990677"/>
            <a:satOff val="25025"/>
            <a:lumOff val="470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Vyhodnotenie tém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/>
            <a:t>do  3-5 mesiacov</a:t>
          </a:r>
          <a:endParaRPr lang="sk-SK" sz="2000" b="1" kern="1200" dirty="0"/>
        </a:p>
      </dsp:txBody>
      <dsp:txXfrm>
        <a:off x="8414679" y="877609"/>
        <a:ext cx="1994142" cy="20655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ACAF9-6474-4A25-BCC8-5FC4189D6597}">
      <dsp:nvSpPr>
        <dsp:cNvPr id="0" name=""/>
        <dsp:cNvSpPr/>
      </dsp:nvSpPr>
      <dsp:spPr>
        <a:xfrm>
          <a:off x="3571" y="1567943"/>
          <a:ext cx="3240473" cy="141140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Otvorenie tém v oblasti  </a:t>
          </a:r>
          <a:r>
            <a:rPr lang="sk-SK" sz="2000" b="1" kern="1200" dirty="0" smtClean="0"/>
            <a:t>CC - Activities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>
              <a:solidFill>
                <a:srgbClr val="FF0000"/>
              </a:solidFill>
            </a:rPr>
            <a:t>3. JÚL 2019</a:t>
          </a:r>
          <a:endParaRPr lang="sk-SK" sz="2400" b="1" kern="1200" dirty="0">
            <a:solidFill>
              <a:srgbClr val="FF0000"/>
            </a:solidFill>
          </a:endParaRPr>
        </a:p>
      </dsp:txBody>
      <dsp:txXfrm>
        <a:off x="709276" y="1567943"/>
        <a:ext cx="1829064" cy="1411409"/>
      </dsp:txXfrm>
    </dsp:sp>
    <dsp:sp modelId="{12B72665-464D-4B07-9B91-6C00B10CE770}">
      <dsp:nvSpPr>
        <dsp:cNvPr id="0" name=""/>
        <dsp:cNvSpPr/>
      </dsp:nvSpPr>
      <dsp:spPr>
        <a:xfrm>
          <a:off x="2892507" y="1328314"/>
          <a:ext cx="5087628" cy="1890667"/>
        </a:xfrm>
        <a:prstGeom prst="chevron">
          <a:avLst/>
        </a:prstGeom>
        <a:solidFill>
          <a:schemeClr val="accent3">
            <a:hueOff val="-1495338"/>
            <a:satOff val="12512"/>
            <a:lumOff val="235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0" u="sng" kern="1200" dirty="0" smtClean="0"/>
            <a:t>Uzávierka </a:t>
          </a:r>
          <a:r>
            <a:rPr lang="sk-SK" sz="2000" b="1" u="sng" kern="1200" dirty="0" smtClean="0"/>
            <a:t>RIA a IA </a:t>
          </a:r>
          <a:r>
            <a:rPr lang="sk-SK" sz="2000" u="sng" kern="1200" dirty="0" smtClean="0"/>
            <a:t>projektov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/>
            <a:t>1.kolo: </a:t>
          </a:r>
          <a:r>
            <a:rPr lang="sk-SK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FEBRUÁR 2020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/>
            <a:t>2.kolo:  3. SEPTEMBER 2020</a:t>
          </a:r>
        </a:p>
      </dsp:txBody>
      <dsp:txXfrm>
        <a:off x="3837841" y="1328314"/>
        <a:ext cx="3196961" cy="1890667"/>
      </dsp:txXfrm>
    </dsp:sp>
    <dsp:sp modelId="{008088A5-7F0A-44A8-909D-CF9310E231CA}">
      <dsp:nvSpPr>
        <dsp:cNvPr id="0" name=""/>
        <dsp:cNvSpPr/>
      </dsp:nvSpPr>
      <dsp:spPr>
        <a:xfrm>
          <a:off x="7628598" y="1394382"/>
          <a:ext cx="3813761" cy="1758531"/>
        </a:xfrm>
        <a:prstGeom prst="chevron">
          <a:avLst/>
        </a:prstGeom>
        <a:solidFill>
          <a:schemeClr val="accent3">
            <a:hueOff val="-2990677"/>
            <a:satOff val="25025"/>
            <a:lumOff val="470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Vyhodnotenie tém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/>
            <a:t>do  3-5 mesiacov</a:t>
          </a:r>
          <a:endParaRPr lang="sk-SK" sz="2000" b="1" kern="1200" dirty="0"/>
        </a:p>
      </dsp:txBody>
      <dsp:txXfrm>
        <a:off x="8507864" y="1394382"/>
        <a:ext cx="2055230" cy="1758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C0AD161-6518-496C-90A1-37726F1639CE}" type="datetimeFigureOut">
              <a:rPr lang="sk-SK" smtClean="0"/>
              <a:t>31. 10. 2019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A431320-9096-4320-BC86-5E8392881D5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735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1320-9096-4320-BC86-5E8392881D5C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6032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1320-9096-4320-BC86-5E8392881D5C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184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1320-9096-4320-BC86-5E8392881D5C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5823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1320-9096-4320-BC86-5E8392881D5C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8664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1320-9096-4320-BC86-5E8392881D5C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6637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1320-9096-4320-BC86-5E8392881D5C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6496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1320-9096-4320-BC86-5E8392881D5C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0367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1320-9096-4320-BC86-5E8392881D5C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42189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aseline="0" dirty="0" smtClean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1320-9096-4320-BC86-5E8392881D5C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9339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1320-9096-4320-BC86-5E8392881D5C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172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1320-9096-4320-BC86-5E8392881D5C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387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1320-9096-4320-BC86-5E8392881D5C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308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1320-9096-4320-BC86-5E8392881D5C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992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1320-9096-4320-BC86-5E8392881D5C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3103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1320-9096-4320-BC86-5E8392881D5C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7804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1320-9096-4320-BC86-5E8392881D5C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2108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1320-9096-4320-BC86-5E8392881D5C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87195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1320-9096-4320-BC86-5E8392881D5C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5003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1320-9096-4320-BC86-5E8392881D5C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953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1320-9096-4320-BC86-5E8392881D5C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254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1320-9096-4320-BC86-5E8392881D5C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0833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1320-9096-4320-BC86-5E8392881D5C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80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info/funding-tenders/opportunities/portal/screen/opportunities/topic-details/ce-sc5-30-2020;freeTextSearchKeyword=CE-SC5-30-2020;typeCodes=0,1;statusCodes=31094501,31094502,31094503;programCode=null;programDivisionCode=null;focusAreaCode=null;crossCuttingPriorityCode=null;callCode=Default;sortQuery=openingDate;orderBy=asc;onlyTenders=false;topicListKey=topicSearchTablePageState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ec.europa.eu/info/funding-tenders/opportunities/portal/screen/opportunities/topic-details/ce-sc5-29-2020;freeTextSearchKeyword=CE-SC5-29-2020;typeCodes=0,1;statusCodes=31094501,31094502,31094503;programCode=null;programDivisionCode=null;focusAreaCode=null;crossCuttingPriorityCode=null;callCode=Default;sortQuery=openingDate;orderBy=asc;onlyTenders=false;topicListKey=topicSearchTablePageStat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c.europa.eu/info/funding-tenders/opportunities/portal/screen/opportunities/topic-details/ce-sc5-28-2020;freeTextSearchKeyword=CE-SC5-28-2020;typeCodes=0,1;statusCodes=31094501,31094502,31094503;programCode=null;programDivisionCode=null;focusAreaCode=null;crossCuttingPriorityCode=null;callCode=Default;sortQuery=openingDate;orderBy=asc;onlyTenders=false;topicListKey=topicSearchTablePageState" TargetMode="External"/><Relationship Id="rId11" Type="http://schemas.openxmlformats.org/officeDocument/2006/relationships/hyperlink" Target="https://ec.europa.eu/info/funding-tenders/opportunities/portal/screen/opportunities/topic-details/ce-sc5-08-2020;freeTextSearchKeyword=CE-SC5-08-2020;typeCodes=0,1;statusCodes=31094501,31094502,31094503;programCode=null;programDivisionCode=null;focusAreaCode=null;crossCuttingPriorityCode=null;callCode=Default;sortQuery=openingDate;orderBy=asc;onlyTenders=false;topicListKey=topicSearchTablePageState" TargetMode="External"/><Relationship Id="rId5" Type="http://schemas.openxmlformats.org/officeDocument/2006/relationships/hyperlink" Target="https://ec.europa.eu/info/funding-tenders/opportunities/portal/screen/opportunities/topic-details/ce-sc5-25-2020;freeTextSearchKeyword=CE-SC5-25-2020;typeCodes=0,1;statusCodes=31094501,31094502,31094503;programCode=null;programDivisionCode=null;focusAreaCode=null;crossCuttingPriorityCode=null;callCode=Default;sortQuery=openingDate;orderBy=asc;onlyTenders=false;topicListKey=topicSearchTablePageState" TargetMode="External"/><Relationship Id="rId10" Type="http://schemas.openxmlformats.org/officeDocument/2006/relationships/hyperlink" Target="https://ec.europa.eu/info/funding-tenders/opportunities/portal/screen/opportunities/topic-details/ce-sc5-07-2020;freeTextSearchKeyword=CE-SC5-07-2020;typeCodes=0,1;statusCodes=31094501,31094502,31094503;programCode=null;programDivisionCode=null;focusAreaCode=null;crossCuttingPriorityCode=null;callCode=Default;sortQuery=openingDate;orderBy=asc;onlyTenders=false;topicListKey=topicSearchTablePageState" TargetMode="External"/><Relationship Id="rId4" Type="http://schemas.openxmlformats.org/officeDocument/2006/relationships/hyperlink" Target="https://ec.europa.eu/info/funding-tenders/opportunities/portal/screen/opportunities/topic-details/ce-sc5-24-2020;freeTextSearchKeyword=CE-SC5-24-2020;typeCodes=0,1;statusCodes=31094501,31094502,31094503;programCode=null;programDivisionCode=null;focusAreaCode=null;crossCuttingPriorityCode=null;callCode=Default;sortQuery=openingDate;orderBy=asc;onlyTenders=false;topicListKey=topicSearchTablePageState" TargetMode="External"/><Relationship Id="rId9" Type="http://schemas.openxmlformats.org/officeDocument/2006/relationships/hyperlink" Target="https://ec.europa.eu/info/funding-tenders/opportunities/portal/screen/opportunities/topic-details/ce-sc5-31-2020;freeTextSearchKeyword=CE-SC5-31-2020;typeCodes=0,1;statusCodes=31094501,31094502,31094503;programCode=null;programDivisionCode=null;focusAreaCode=null;crossCuttingPriorityCode=null;callCode=Default;sortQuery=openingDate;orderBy=asc;onlyTenders=false;topicListKey=topicSearchTablePageStat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17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environment/pdf/h2020_projects_circular_economy_2016-2017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ec.europa.eu/programmes/horizon2020/sites/horizon2020/files/ce_booklet.pdf" TargetMode="Externa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c.europa.eu/research/participants/data/ref/h2020/wp/2018-2020/main/h2020-wp1820-climate_en.pdf" TargetMode="External"/><Relationship Id="rId5" Type="http://schemas.openxmlformats.org/officeDocument/2006/relationships/hyperlink" Target="http://www.ec.europa.eu/research/participants/portal/desktop/en/home.html" TargetMode="Externa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jpg"/><Relationship Id="rId7" Type="http://schemas.openxmlformats.org/officeDocument/2006/relationships/hyperlink" Target="https://www.facebook.com/HORIZONT2020SKNCP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www.linkedin.com/showcase/17958049/" TargetMode="External"/><Relationship Id="rId10" Type="http://schemas.openxmlformats.org/officeDocument/2006/relationships/image" Target="../media/image19.png"/><Relationship Id="rId4" Type="http://schemas.openxmlformats.org/officeDocument/2006/relationships/hyperlink" Target="mailto:miroslava.tuzinska@cvtisr.sk" TargetMode="External"/><Relationship Id="rId9" Type="http://schemas.openxmlformats.org/officeDocument/2006/relationships/hyperlink" Target="http://www.h2020.cvtisr.sk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6891" y="5669229"/>
            <a:ext cx="7315200" cy="914400"/>
          </a:xfrm>
        </p:spPr>
        <p:txBody>
          <a:bodyPr/>
          <a:lstStyle/>
          <a:p>
            <a:r>
              <a:rPr lang="sk-SK" dirty="0" err="1" smtClean="0"/>
              <a:t>Ekoinovačné</a:t>
            </a:r>
            <a:r>
              <a:rPr lang="sk-SK" dirty="0" smtClean="0"/>
              <a:t> Slovensko </a:t>
            </a:r>
            <a:r>
              <a:rPr lang="sk-SK" dirty="0" smtClean="0"/>
              <a:t>2019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6. november 2019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70527" y="4174034"/>
            <a:ext cx="759006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b="1" dirty="0" smtClean="0">
                <a:solidFill>
                  <a:schemeClr val="bg1"/>
                </a:solidFill>
              </a:rPr>
              <a:t>Téma cirkulárnej ekonomiky v </a:t>
            </a:r>
          </a:p>
          <a:p>
            <a:r>
              <a:rPr lang="sk-SK" sz="4400" b="1" dirty="0" smtClean="0">
                <a:solidFill>
                  <a:schemeClr val="bg1"/>
                </a:solidFill>
              </a:rPr>
              <a:t>Programe HORIZONT 2020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71"/>
          <a:stretch/>
        </p:blipFill>
        <p:spPr>
          <a:xfrm>
            <a:off x="0" y="762000"/>
            <a:ext cx="9131121" cy="3227968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4565559" y="6119336"/>
            <a:ext cx="60007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400" b="1" dirty="0" smtClean="0">
                <a:solidFill>
                  <a:srgbClr val="002060"/>
                </a:solidFill>
              </a:rPr>
              <a:t>Miroslava Tužinská</a:t>
            </a:r>
            <a:r>
              <a:rPr lang="en-GB" b="1" dirty="0">
                <a:solidFill>
                  <a:srgbClr val="002060"/>
                </a:solidFill>
              </a:rPr>
              <a:t> </a:t>
            </a:r>
            <a:r>
              <a:rPr lang="sk-SK" b="1" dirty="0" smtClean="0">
                <a:solidFill>
                  <a:srgbClr val="002060"/>
                </a:solidFill>
              </a:rPr>
              <a:t>- </a:t>
            </a:r>
            <a:r>
              <a:rPr lang="en-GB" dirty="0" err="1" smtClean="0">
                <a:solidFill>
                  <a:srgbClr val="002060"/>
                </a:solidFill>
              </a:rPr>
              <a:t>Národný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kontaktný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bod</a:t>
            </a:r>
            <a:r>
              <a:rPr lang="sk-SK" dirty="0" smtClean="0">
                <a:solidFill>
                  <a:srgbClr val="002060"/>
                </a:solidFill>
              </a:rPr>
              <a:t> H2020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536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1009650" y="376534"/>
            <a:ext cx="10001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 smtClean="0">
                <a:solidFill>
                  <a:schemeClr val="accent1">
                    <a:lumMod val="50000"/>
                  </a:schemeClr>
                </a:solidFill>
              </a:rPr>
              <a:t>PROGRAMOVÝ DOKUMENT SC5 na </a:t>
            </a: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</a:rPr>
              <a:t>roky 2019-2020</a:t>
            </a: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Bublina v tvare šípky nadol 3"/>
          <p:cNvSpPr/>
          <p:nvPr/>
        </p:nvSpPr>
        <p:spPr>
          <a:xfrm>
            <a:off x="2697907" y="784337"/>
            <a:ext cx="6624736" cy="911113"/>
          </a:xfrm>
          <a:prstGeom prst="downArrowCallou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2943760" y="797749"/>
            <a:ext cx="626469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9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Téma obehového hospodárstva (CE)</a:t>
            </a:r>
            <a:endParaRPr lang="sk-SK" sz="29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k-SK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7650" y="1632596"/>
            <a:ext cx="11525250" cy="5154908"/>
          </a:xfrm>
          <a:prstGeom prst="rect">
            <a:avLst/>
          </a:prstGeom>
          <a:noFill/>
        </p:spPr>
        <p:txBody>
          <a:bodyPr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en-GB" b="1" dirty="0" smtClean="0">
              <a:solidFill>
                <a:srgbClr val="34677E"/>
              </a:solidFill>
            </a:endParaRPr>
          </a:p>
          <a:p>
            <a:pPr>
              <a:lnSpc>
                <a:spcPct val="120000"/>
              </a:lnSpc>
            </a:pPr>
            <a:r>
              <a:rPr lang="sk-SK" sz="3100" b="1" dirty="0" smtClean="0">
                <a:solidFill>
                  <a:schemeClr val="accent3">
                    <a:lumMod val="75000"/>
                  </a:schemeClr>
                </a:solidFill>
                <a:hlinkClick r:id="rId4"/>
              </a:rPr>
              <a:t>CE-SC5-24-2020</a:t>
            </a:r>
            <a:r>
              <a:rPr lang="sk-SK" sz="3000" b="1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sk-SK" sz="3100" b="1" dirty="0" smtClean="0">
                <a:solidFill>
                  <a:schemeClr val="accent3">
                    <a:lumMod val="75000"/>
                  </a:schemeClr>
                </a:solidFill>
              </a:rPr>
              <a:t>Zlepšenie triedenia a recyklácie kompozitných materiálov</a:t>
            </a:r>
          </a:p>
          <a:p>
            <a:pPr>
              <a:lnSpc>
                <a:spcPct val="120000"/>
              </a:lnSpc>
            </a:pPr>
            <a:r>
              <a:rPr lang="sk-SK" sz="3100" b="1" dirty="0" smtClean="0">
                <a:solidFill>
                  <a:schemeClr val="accent3">
                    <a:lumMod val="75000"/>
                  </a:schemeClr>
                </a:solidFill>
                <a:hlinkClick r:id="rId5"/>
              </a:rPr>
              <a:t>CE-SC5-25-2020</a:t>
            </a:r>
            <a:r>
              <a:rPr lang="sk-SK" sz="3100" b="1" dirty="0" smtClean="0">
                <a:solidFill>
                  <a:schemeClr val="accent3">
                    <a:lumMod val="75000"/>
                  </a:schemeClr>
                </a:solidFill>
              </a:rPr>
              <a:t>: Podpora prechodu na OH a jeho dôsledky na životné prostredie</a:t>
            </a:r>
          </a:p>
          <a:p>
            <a:pPr>
              <a:lnSpc>
                <a:spcPct val="120000"/>
              </a:lnSpc>
            </a:pPr>
            <a:r>
              <a:rPr lang="sk-SK" sz="3100" b="1" dirty="0" smtClean="0">
                <a:solidFill>
                  <a:schemeClr val="accent3">
                    <a:lumMod val="75000"/>
                  </a:schemeClr>
                </a:solidFill>
                <a:hlinkClick r:id="rId6"/>
              </a:rPr>
              <a:t>CE-SC5-28-2020</a:t>
            </a:r>
            <a:r>
              <a:rPr lang="sk-SK" sz="3100" b="1" dirty="0" smtClean="0">
                <a:solidFill>
                  <a:schemeClr val="accent3">
                    <a:lumMod val="75000"/>
                  </a:schemeClr>
                </a:solidFill>
              </a:rPr>
              <a:t>: Pilotné obehové systémy  v sektore plastov, textilu a nábytku</a:t>
            </a:r>
          </a:p>
          <a:p>
            <a:pPr>
              <a:lnSpc>
                <a:spcPct val="120000"/>
              </a:lnSpc>
            </a:pPr>
            <a:r>
              <a:rPr lang="sk-SK" sz="3100" b="1" dirty="0" smtClean="0">
                <a:solidFill>
                  <a:schemeClr val="accent3">
                    <a:lumMod val="75000"/>
                  </a:schemeClr>
                </a:solidFill>
                <a:hlinkClick r:id="rId7"/>
              </a:rPr>
              <a:t>CE-SC5-29-2020</a:t>
            </a:r>
            <a:r>
              <a:rPr lang="sk-SK" sz="3000" b="1" dirty="0" smtClean="0">
                <a:solidFill>
                  <a:schemeClr val="accent3">
                    <a:lumMod val="75000"/>
                  </a:schemeClr>
                </a:solidFill>
              </a:rPr>
              <a:t>:  EÚ r</a:t>
            </a:r>
            <a:r>
              <a:rPr lang="sk-SK" sz="3100" b="1" dirty="0" smtClean="0">
                <a:solidFill>
                  <a:schemeClr val="accent3">
                    <a:lumMod val="75000"/>
                  </a:schemeClr>
                </a:solidFill>
              </a:rPr>
              <a:t>ámec pre monitorovanie a hodnotenie znečistenia plastami</a:t>
            </a:r>
          </a:p>
          <a:p>
            <a:pPr>
              <a:lnSpc>
                <a:spcPct val="120000"/>
              </a:lnSpc>
            </a:pPr>
            <a:r>
              <a:rPr lang="sk-SK" sz="3100" b="1" dirty="0" smtClean="0">
                <a:solidFill>
                  <a:schemeClr val="accent3">
                    <a:lumMod val="75000"/>
                  </a:schemeClr>
                </a:solidFill>
                <a:hlinkClick r:id="rId8"/>
              </a:rPr>
              <a:t>CE-SC5-30-2020</a:t>
            </a:r>
            <a:r>
              <a:rPr lang="sk-SK" sz="3100" b="1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sk-SK" sz="2800" b="1" dirty="0" smtClean="0">
                <a:solidFill>
                  <a:schemeClr val="accent3">
                    <a:lumMod val="75000"/>
                  </a:schemeClr>
                </a:solidFill>
              </a:rPr>
              <a:t>Plasty v životnom prostredí - zdroje, prenos a šírenie znečistenia plastami </a:t>
            </a:r>
          </a:p>
          <a:p>
            <a:pPr>
              <a:lnSpc>
                <a:spcPct val="120000"/>
              </a:lnSpc>
            </a:pPr>
            <a:r>
              <a:rPr lang="sk-SK" sz="3100" b="1" dirty="0" smtClean="0">
                <a:solidFill>
                  <a:schemeClr val="accent3">
                    <a:lumMod val="75000"/>
                  </a:schemeClr>
                </a:solidFill>
                <a:hlinkClick r:id="rId9"/>
              </a:rPr>
              <a:t>CE-SC5-31-2020</a:t>
            </a:r>
            <a:r>
              <a:rPr lang="sk-SK" sz="3100" b="1" dirty="0" smtClean="0">
                <a:solidFill>
                  <a:schemeClr val="accent3">
                    <a:lumMod val="75000"/>
                  </a:schemeClr>
                </a:solidFill>
              </a:rPr>
              <a:t>: Informačný systém produktov obehového hospodárstva</a:t>
            </a:r>
          </a:p>
          <a:p>
            <a:pPr>
              <a:lnSpc>
                <a:spcPct val="120000"/>
              </a:lnSpc>
            </a:pPr>
            <a:r>
              <a:rPr lang="sk-SK" sz="3100" b="1" dirty="0" smtClean="0">
                <a:solidFill>
                  <a:schemeClr val="accent3">
                    <a:lumMod val="75000"/>
                  </a:schemeClr>
                </a:solidFill>
                <a:hlinkClick r:id="rId10"/>
              </a:rPr>
              <a:t>CE-SC5-07-2020</a:t>
            </a:r>
            <a:r>
              <a:rPr lang="sk-SK" sz="3100" b="1" dirty="0" smtClean="0">
                <a:solidFill>
                  <a:schemeClr val="accent3">
                    <a:lumMod val="75000"/>
                  </a:schemeClr>
                </a:solidFill>
              </a:rPr>
              <a:t>: Inovácia surovín pre obehové hospodárstvo</a:t>
            </a:r>
          </a:p>
          <a:p>
            <a:pPr>
              <a:lnSpc>
                <a:spcPct val="120000"/>
              </a:lnSpc>
            </a:pPr>
            <a:r>
              <a:rPr lang="sk-SK" sz="3100" b="1" dirty="0" smtClean="0">
                <a:solidFill>
                  <a:schemeClr val="accent3">
                    <a:lumMod val="75000"/>
                  </a:schemeClr>
                </a:solidFill>
                <a:hlinkClick r:id="rId11"/>
              </a:rPr>
              <a:t>CE-SC5-08-2020</a:t>
            </a:r>
            <a:r>
              <a:rPr lang="sk-SK" sz="3100" b="1" dirty="0" smtClean="0">
                <a:solidFill>
                  <a:schemeClr val="accent3">
                    <a:lumMod val="75000"/>
                  </a:schemeClr>
                </a:solidFill>
              </a:rPr>
              <a:t>: Podpora surovinových politík v oblasti obehového hospodárstva</a:t>
            </a:r>
          </a:p>
        </p:txBody>
      </p:sp>
      <p:cxnSp>
        <p:nvCxnSpPr>
          <p:cNvPr id="7" name="Rovná spojovacia šípka 6"/>
          <p:cNvCxnSpPr>
            <a:endCxn id="12" idx="7"/>
          </p:cNvCxnSpPr>
          <p:nvPr/>
        </p:nvCxnSpPr>
        <p:spPr>
          <a:xfrm flipH="1">
            <a:off x="1470503" y="746237"/>
            <a:ext cx="5118524" cy="1293074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ovacia šípka 8"/>
          <p:cNvCxnSpPr/>
          <p:nvPr/>
        </p:nvCxnSpPr>
        <p:spPr>
          <a:xfrm flipH="1">
            <a:off x="911060" y="1214733"/>
            <a:ext cx="7680491" cy="1452267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ál 11"/>
          <p:cNvSpPr/>
          <p:nvPr/>
        </p:nvSpPr>
        <p:spPr>
          <a:xfrm>
            <a:off x="911061" y="1971966"/>
            <a:ext cx="655427" cy="45986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/>
          <p:cNvSpPr/>
          <p:nvPr/>
        </p:nvSpPr>
        <p:spPr>
          <a:xfrm>
            <a:off x="476249" y="2470795"/>
            <a:ext cx="434811" cy="45986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247650" y="4563251"/>
            <a:ext cx="11353799" cy="1570849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938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085849"/>
            <a:ext cx="7696201" cy="5772151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0" y="152400"/>
            <a:ext cx="12192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CE-SC5-24-2020</a:t>
            </a:r>
            <a:r>
              <a:rPr lang="sk-SK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the sorting, separation and </a:t>
            </a:r>
            <a:r>
              <a:rPr lang="sk-SK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r>
              <a:rPr lang="sk-SK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en-GB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recycling of composite and multi-layer materials</a:t>
            </a:r>
            <a:endParaRPr lang="sk-SK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198521" y="2549104"/>
            <a:ext cx="112014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8300" lvl="2" indent="-457200">
              <a:buFont typeface="Arial" panose="020B0604020202020204" pitchFamily="34" charset="0"/>
              <a:buChar char="•"/>
            </a:pPr>
            <a:r>
              <a:rPr lang="sk-SK" sz="2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Vývoj inovatívneho procesu triedenia</a:t>
            </a:r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separácie, </a:t>
            </a: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recyklácie alebo opakovaného zavádzanie materiálov do výrobného procesu</a:t>
            </a:r>
          </a:p>
          <a:p>
            <a:pPr marL="638175" lvl="2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Návrhy by mali priniesť </a:t>
            </a:r>
            <a:r>
              <a:rPr lang="sk-SK" sz="28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odporúčania pre lepší dizajn </a:t>
            </a:r>
            <a:r>
              <a:rPr lang="sk-SK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týchto výrobkov, požiadavky na informácie o výrobkoch, ktoré umožnia efektívnu identifikáciu zloženia a následný manažment po použití</a:t>
            </a:r>
          </a:p>
        </p:txBody>
      </p:sp>
      <p:sp>
        <p:nvSpPr>
          <p:cNvPr id="5" name="Obdĺžnik 4"/>
          <p:cNvSpPr/>
          <p:nvPr/>
        </p:nvSpPr>
        <p:spPr>
          <a:xfrm>
            <a:off x="0" y="1229618"/>
            <a:ext cx="11598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Zlepšenie </a:t>
            </a:r>
            <a:r>
              <a:rPr lang="sk-S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triedenia, separácie a </a:t>
            </a:r>
            <a:r>
              <a:rPr lang="sk-SK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recyklácie kompozitných a viacvrstvových </a:t>
            </a:r>
            <a:r>
              <a:rPr lang="sk-S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materiálov</a:t>
            </a:r>
            <a:endParaRPr lang="sk-SK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avouhlý trojuholník 5"/>
          <p:cNvSpPr/>
          <p:nvPr/>
        </p:nvSpPr>
        <p:spPr>
          <a:xfrm rot="10800000">
            <a:off x="11089178" y="127906"/>
            <a:ext cx="1102822" cy="1106905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 rot="2581093">
            <a:off x="11389029" y="269857"/>
            <a:ext cx="784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RIA</a:t>
            </a:r>
            <a:endParaRPr lang="sk-SK" sz="2800" b="1" dirty="0"/>
          </a:p>
        </p:txBody>
      </p:sp>
      <p:sp>
        <p:nvSpPr>
          <p:cNvPr id="9" name="Obdĺžnik 8"/>
          <p:cNvSpPr/>
          <p:nvPr/>
        </p:nvSpPr>
        <p:spPr>
          <a:xfrm>
            <a:off x="0" y="5857702"/>
            <a:ext cx="4495799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Rozpočet projektu: 4 – 5 M EUR</a:t>
            </a:r>
          </a:p>
          <a:p>
            <a:r>
              <a:rPr lang="sk-SK" sz="24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Deadline</a:t>
            </a:r>
            <a:r>
              <a:rPr lang="sk-SK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13.2.2020 (3.9.2020)</a:t>
            </a:r>
            <a:endParaRPr lang="sk-SK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26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015927"/>
            <a:ext cx="7696201" cy="5772151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0" y="152400"/>
            <a:ext cx="121920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k-SK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CE-SC5-25-2020</a:t>
            </a: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sz="28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</a:t>
            </a: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transition to a circular economy </a:t>
            </a:r>
            <a:endParaRPr lang="sk-SK" sz="28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implications on the environment, economy and society</a:t>
            </a: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(RIA)</a:t>
            </a:r>
          </a:p>
        </p:txBody>
      </p:sp>
      <p:sp>
        <p:nvSpPr>
          <p:cNvPr id="5" name="Obdĺžnik 4"/>
          <p:cNvSpPr/>
          <p:nvPr/>
        </p:nvSpPr>
        <p:spPr>
          <a:xfrm>
            <a:off x="0" y="1223111"/>
            <a:ext cx="116465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100" lvl="2" indent="0" algn="ctr">
              <a:buNone/>
            </a:pPr>
            <a:r>
              <a:rPr lang="sk-SK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Pochopenie prechodu na cirkulárnu ekonomiku a jej dôsledky na životné prostredie, hospodárstvo a spoločnosť</a:t>
            </a:r>
          </a:p>
          <a:p>
            <a:pPr marL="161100" lvl="2" indent="0">
              <a:buNone/>
            </a:pPr>
            <a:endParaRPr lang="sk-SK" alt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18300" lvl="2" indent="-457200">
              <a:buFont typeface="Arial" panose="020B0604020202020204" pitchFamily="34" charset="0"/>
              <a:buChar char="•"/>
            </a:pPr>
            <a:r>
              <a:rPr lang="sk-SK" altLang="sk-SK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sk-SK" altLang="sk-SK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ýskum</a:t>
            </a:r>
            <a:r>
              <a:rPr lang="sk-SK" alt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alt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zameraný na a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nalýzy súčasného stavu prechodu k 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obehovému hospodárstvu 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 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príslušných hospodárskych sektoroch (VS, SS, NGO)</a:t>
            </a:r>
          </a:p>
          <a:p>
            <a:pPr marL="618300" lvl="2" indent="-457200">
              <a:buFont typeface="Arial" panose="020B0604020202020204" pitchFamily="34" charset="0"/>
              <a:buChar char="•"/>
            </a:pPr>
            <a:r>
              <a:rPr lang="sk-SK" altLang="sk-SK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sk-SK" altLang="sk-SK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nalýzy </a:t>
            </a:r>
            <a:r>
              <a:rPr lang="sk-SK" altLang="sk-SK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možných scenárov prechodu k </a:t>
            </a:r>
            <a:r>
              <a:rPr lang="sk-SK" altLang="sk-SK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OH</a:t>
            </a:r>
            <a:r>
              <a:rPr lang="sk-SK" alt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sk-SK" alt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hodnotenie a kvantifikácia ich dôsledkov </a:t>
            </a:r>
            <a:r>
              <a:rPr lang="sk-SK" alt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(pozitívnych </a:t>
            </a:r>
            <a:r>
              <a:rPr lang="sk-SK" alt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alebo </a:t>
            </a:r>
            <a:r>
              <a:rPr lang="sk-SK" alt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negatívnych) </a:t>
            </a:r>
            <a:r>
              <a:rPr lang="sk-SK" alt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 ekonomiku, životné prostredie a spoločnosť </a:t>
            </a:r>
          </a:p>
          <a:p>
            <a:pPr marL="618300" lvl="2" indent="-457200">
              <a:buFont typeface="Arial" panose="020B0604020202020204" pitchFamily="34" charset="0"/>
              <a:buChar char="•"/>
            </a:pPr>
            <a:r>
              <a:rPr lang="sk-SK" altLang="sk-SK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r>
              <a:rPr lang="sk-SK" altLang="sk-SK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odnotenie </a:t>
            </a:r>
            <a:r>
              <a:rPr lang="sk-SK" altLang="sk-SK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kvantifikácia</a:t>
            </a:r>
            <a:r>
              <a:rPr lang="sk-SK" altLang="sk-SK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alt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aspektov, ako sú obchodné toky, hodnotové reťazce, dopyt po pracovnej sile, konkurencieschopnosť európskeho priemyslu, regulačné rámce, mechanizmy politiky a riadenia, verejné a pracovné zdravie, emisie skleníkových plynov, vody, nerastov a iných </a:t>
            </a:r>
            <a:r>
              <a:rPr lang="sk-SK" alt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zdrojov...</a:t>
            </a:r>
            <a:endParaRPr lang="sk-SK" altLang="sk-SK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18300" lvl="2" indent="-457200">
              <a:buFont typeface="Arial" panose="020B0604020202020204" pitchFamily="34" charset="0"/>
              <a:buChar char="•"/>
            </a:pPr>
            <a:r>
              <a:rPr lang="sk-SK" altLang="sk-SK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sk-SK" altLang="sk-SK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ríprava </a:t>
            </a:r>
            <a:r>
              <a:rPr lang="sk-SK" altLang="sk-SK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odporúčaní</a:t>
            </a:r>
            <a:r>
              <a:rPr lang="sk-SK" altLang="sk-SK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alt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 tvorcov politík na miestnej, národnej, európskej a globálnej úrovni, ktoré budú viesť k systémovému prechodu na </a:t>
            </a:r>
            <a:r>
              <a:rPr lang="sk-SK" alt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obehové hospodárstvo</a:t>
            </a:r>
            <a:endParaRPr lang="sk-SK" altLang="sk-SK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10800000">
            <a:off x="11089178" y="127905"/>
            <a:ext cx="1102822" cy="1040157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 rot="2581093">
            <a:off x="11439515" y="270228"/>
            <a:ext cx="784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RIA</a:t>
            </a:r>
            <a:endParaRPr lang="sk-SK" sz="2800" b="1" dirty="0"/>
          </a:p>
        </p:txBody>
      </p:sp>
      <p:sp>
        <p:nvSpPr>
          <p:cNvPr id="8" name="Obdĺžnik 7"/>
          <p:cNvSpPr/>
          <p:nvPr/>
        </p:nvSpPr>
        <p:spPr>
          <a:xfrm>
            <a:off x="0" y="6116758"/>
            <a:ext cx="3950368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k-SK" sz="2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Rozpočet projektu: 3 – 4 M EUR</a:t>
            </a:r>
          </a:p>
          <a:p>
            <a:r>
              <a:rPr lang="sk-SK" sz="22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Deadline</a:t>
            </a:r>
            <a:r>
              <a:rPr lang="sk-SK" sz="2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13.2.2020 (3.9.2020)</a:t>
            </a:r>
            <a:endParaRPr lang="sk-SK" sz="2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42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085848"/>
            <a:ext cx="7696201" cy="5772151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0" y="152400"/>
            <a:ext cx="12192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k-SK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CE-SC5-28-2020</a:t>
            </a: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and pilot circular systems in plastics, </a:t>
            </a:r>
            <a:endParaRPr lang="sk-SK" sz="32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</a:t>
            </a:r>
            <a:r>
              <a:rPr lang="en-GB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textiles </a:t>
            </a: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furniture </a:t>
            </a:r>
            <a:r>
              <a:rPr lang="en-GB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sectors</a:t>
            </a:r>
            <a:endParaRPr lang="sk-SK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-1" y="1325017"/>
            <a:ext cx="1172342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Pilotné obehové systémy v oblasti plastov, textilu a </a:t>
            </a:r>
            <a:r>
              <a:rPr lang="sk-S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nábytku</a:t>
            </a:r>
          </a:p>
          <a:p>
            <a:pPr algn="ctr"/>
            <a:endParaRPr lang="sk-SK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ávrhy </a:t>
            </a:r>
            <a:r>
              <a:rPr lang="sk-SK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pilotných obehových systémov</a:t>
            </a:r>
            <a:r>
              <a:rPr lang="sk-SK" sz="2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odvetví plastov, textilu a nábytku, zohľadňujúc zachovanie hodnoty počas celého životného cyklu výrobku alebo služby </a:t>
            </a: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(TRL dosiahnuť na úroveň 6-7)</a:t>
            </a:r>
            <a:endParaRPr lang="sk-SK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</a:t>
            </a:r>
            <a:r>
              <a:rPr lang="sk-SK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apojenie</a:t>
            </a: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všetkých relevantných </a:t>
            </a:r>
            <a:r>
              <a:rPr lang="sk-SK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aktérov z hodnotového reťazca</a:t>
            </a:r>
            <a:r>
              <a:rPr lang="sk-SK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výrobcovia materiálov/výrobkov, koncoví </a:t>
            </a: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užívatelia, organizácie zberu/ triedenia</a:t>
            </a: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</a:p>
          <a:p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opravy/recyklácie</a:t>
            </a: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...</a:t>
            </a:r>
            <a:endParaRPr lang="sk-SK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ávrh </a:t>
            </a:r>
            <a:r>
              <a:rPr lang="sk-SK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podnikateľských modelov, výrobkov a materiálov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</a:t>
            </a: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vantifikácia </a:t>
            </a:r>
            <a:r>
              <a:rPr lang="sk-SK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informácií o veľkosti cieľového trhu, environmentálnych a spoločenských aspektoch</a:t>
            </a:r>
          </a:p>
        </p:txBody>
      </p:sp>
      <p:sp>
        <p:nvSpPr>
          <p:cNvPr id="6" name="Pravouhlý trojuholník 5"/>
          <p:cNvSpPr/>
          <p:nvPr/>
        </p:nvSpPr>
        <p:spPr>
          <a:xfrm rot="10800000">
            <a:off x="11089178" y="127906"/>
            <a:ext cx="1102822" cy="1106905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 rot="2581093">
            <a:off x="11389029" y="269857"/>
            <a:ext cx="784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IA</a:t>
            </a:r>
            <a:endParaRPr lang="sk-SK" sz="2800" b="1" dirty="0"/>
          </a:p>
        </p:txBody>
      </p:sp>
      <p:sp>
        <p:nvSpPr>
          <p:cNvPr id="8" name="Obdĺžnik 7"/>
          <p:cNvSpPr/>
          <p:nvPr/>
        </p:nvSpPr>
        <p:spPr>
          <a:xfrm>
            <a:off x="0" y="5938598"/>
            <a:ext cx="4495799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Rozpočet projektu: 7 – 8 M EUR</a:t>
            </a:r>
          </a:p>
          <a:p>
            <a:r>
              <a:rPr lang="sk-SK" sz="24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Deadline</a:t>
            </a:r>
            <a:r>
              <a:rPr lang="sk-SK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13.2.2020 (3.9.2020)</a:t>
            </a:r>
            <a:endParaRPr lang="sk-SK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22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085848"/>
            <a:ext cx="7696201" cy="5772151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0" y="152400"/>
            <a:ext cx="12192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k-SK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CE-SC5-29-2020</a:t>
            </a: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common European framework to harmonise procedures for plastics pollution monitoring and </a:t>
            </a:r>
            <a:r>
              <a:rPr lang="en-GB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assessments</a:t>
            </a:r>
            <a:endParaRPr lang="sk-SK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6995" y="2978151"/>
            <a:ext cx="81369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6995" y="1336587"/>
            <a:ext cx="11439573" cy="505864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sk-SK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Spoločný Európsky rámec pre monitorovanie a hodnotenie znečistenia plastami</a:t>
            </a:r>
          </a:p>
          <a:p>
            <a:pPr>
              <a:spcBef>
                <a:spcPts val="2400"/>
              </a:spcBef>
            </a:pPr>
            <a:r>
              <a:rPr lang="sk-SK" sz="3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tvorba</a:t>
            </a:r>
            <a:r>
              <a:rPr lang="sk-SK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3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spoločného európskeho rámca </a:t>
            </a:r>
            <a:r>
              <a:rPr lang="sk-SK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harmonizáciu postupov monitorovania a posudzovania znečistenia plastami</a:t>
            </a:r>
          </a:p>
          <a:p>
            <a:r>
              <a:rPr lang="sk-SK" sz="30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podpora koordinovaného prístupu</a:t>
            </a:r>
            <a:r>
              <a:rPr lang="sk-SK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posilnenie tvorby politík, nové metodológie a uniformné nástroje</a:t>
            </a:r>
          </a:p>
          <a:p>
            <a:pPr marL="0" indent="0">
              <a:buNone/>
            </a:pPr>
            <a:r>
              <a:rPr lang="sk-SK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Projekty by mali priniesť:</a:t>
            </a:r>
          </a:p>
          <a:p>
            <a:pPr marL="514350" indent="-514350">
              <a:buFont typeface="+mj-lt"/>
              <a:buAutoNum type="alphaLcParenR"/>
            </a:pPr>
            <a:r>
              <a:rPr lang="sk-SK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harmonizované </a:t>
            </a:r>
            <a:r>
              <a:rPr lang="sk-SK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metódy odberu vzoriek, prípravy vzoriek a analytickej detekcie rôznych druhov plastov v rôznych zložkách životného </a:t>
            </a:r>
            <a:r>
              <a:rPr lang="sk-SK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prostredia</a:t>
            </a:r>
          </a:p>
          <a:p>
            <a:pPr marL="514350" indent="-514350">
              <a:buFont typeface="+mj-lt"/>
              <a:buAutoNum type="alphaLcParenR"/>
            </a:pPr>
            <a:r>
              <a:rPr lang="sk-SK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metódy </a:t>
            </a:r>
            <a:r>
              <a:rPr lang="sk-SK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monitorovania s cieľom umožniť vykonanie komplexnej </a:t>
            </a:r>
            <a:r>
              <a:rPr lang="sk-SK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inventarizácie</a:t>
            </a:r>
          </a:p>
          <a:p>
            <a:pPr marL="514350" indent="-514350">
              <a:buFont typeface="+mj-lt"/>
              <a:buAutoNum type="alphaLcParenR"/>
            </a:pPr>
            <a:r>
              <a:rPr lang="sk-SK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metódy </a:t>
            </a:r>
            <a:r>
              <a:rPr lang="sk-SK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identifikácie a analýzy plastov v životnom </a:t>
            </a:r>
            <a:r>
              <a:rPr lang="sk-SK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prostredí</a:t>
            </a:r>
          </a:p>
          <a:p>
            <a:pPr marL="514350" indent="-514350">
              <a:buFont typeface="+mj-lt"/>
              <a:buAutoNum type="alphaLcParenR"/>
            </a:pPr>
            <a:r>
              <a:rPr lang="sk-SK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návrhy </a:t>
            </a:r>
            <a:r>
              <a:rPr lang="sk-SK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ako základ pre medzinárodné a európske normy (ISO / </a:t>
            </a:r>
            <a:r>
              <a:rPr lang="sk-SK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CEN)</a:t>
            </a:r>
          </a:p>
          <a:p>
            <a:pPr marL="514350" indent="-514350">
              <a:buFont typeface="+mj-lt"/>
              <a:buAutoNum type="alphaLcParenR"/>
            </a:pPr>
            <a:r>
              <a:rPr lang="sk-SK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odporúčania </a:t>
            </a:r>
            <a:r>
              <a:rPr lang="sk-SK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 </a:t>
            </a:r>
            <a:r>
              <a:rPr lang="sk-SK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budúce príslušné politiky </a:t>
            </a:r>
            <a:r>
              <a:rPr lang="sk-SK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právne predpisy </a:t>
            </a:r>
            <a:r>
              <a:rPr lang="sk-SK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EÚ</a:t>
            </a:r>
            <a:r>
              <a:rPr lang="sk-SK" sz="3100" dirty="0"/>
              <a:t/>
            </a:r>
            <a:br>
              <a:rPr lang="sk-SK" sz="3100" dirty="0"/>
            </a:br>
            <a:endParaRPr lang="sk-SK" sz="3100" dirty="0" smtClean="0"/>
          </a:p>
          <a:p>
            <a:endParaRPr lang="sk-SK" dirty="0" smtClean="0"/>
          </a:p>
          <a:p>
            <a:pPr marL="180975" lvl="2" indent="0">
              <a:buFont typeface="Wingdings 2" pitchFamily="18" charset="2"/>
              <a:buNone/>
            </a:pPr>
            <a:endParaRPr lang="sk-SK" sz="2800" dirty="0" smtClean="0"/>
          </a:p>
          <a:p>
            <a:pPr marL="523875" lvl="2" indent="-342900">
              <a:buFont typeface="Wingdings 2" pitchFamily="18" charset="2"/>
              <a:buAutoNum type="alphaLcParenR"/>
            </a:pPr>
            <a:endParaRPr lang="sk-SK" sz="2800" dirty="0" smtClean="0"/>
          </a:p>
          <a:p>
            <a:pPr marL="523875" lvl="2" indent="-342900">
              <a:buFont typeface="Wingdings 2" pitchFamily="18" charset="2"/>
              <a:buAutoNum type="alphaLcParenR"/>
            </a:pPr>
            <a:endParaRPr lang="en-GB" dirty="0" smtClean="0"/>
          </a:p>
          <a:p>
            <a:pPr marL="180975" lvl="2" indent="0">
              <a:buFont typeface="Wingdings 2" pitchFamily="18" charset="2"/>
              <a:buNone/>
            </a:pPr>
            <a:endParaRPr lang="en-GB" sz="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10800000">
            <a:off x="11089178" y="127906"/>
            <a:ext cx="1102822" cy="1106905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 rot="2581093">
            <a:off x="11369355" y="319777"/>
            <a:ext cx="931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CSA</a:t>
            </a:r>
            <a:endParaRPr lang="sk-SK" sz="2800" b="1" dirty="0"/>
          </a:p>
        </p:txBody>
      </p:sp>
      <p:sp>
        <p:nvSpPr>
          <p:cNvPr id="8" name="Obdĺžnik 7"/>
          <p:cNvSpPr/>
          <p:nvPr/>
        </p:nvSpPr>
        <p:spPr>
          <a:xfrm>
            <a:off x="0" y="6027003"/>
            <a:ext cx="4495799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Rozpočet projektu: 2 M EUR</a:t>
            </a:r>
          </a:p>
          <a:p>
            <a:r>
              <a:rPr lang="sk-SK" sz="24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Deadline</a:t>
            </a:r>
            <a:r>
              <a:rPr lang="sk-SK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13.2.2020</a:t>
            </a:r>
            <a:endParaRPr lang="sk-SK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38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085848"/>
            <a:ext cx="7696201" cy="5772151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0" y="119149"/>
            <a:ext cx="12192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k-SK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CE-SC5-30-2020</a:t>
            </a: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Plastics in the environment: understanding the sources, transport and distribution of plastics </a:t>
            </a:r>
            <a:r>
              <a:rPr lang="en-GB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pollution</a:t>
            </a:r>
            <a:endParaRPr lang="sk-SK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0" y="1330210"/>
            <a:ext cx="11887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Plasty v životnom prostredí: pochopenie zdrojov, prenosu a šírenia znečistenia plastami </a:t>
            </a:r>
          </a:p>
          <a:p>
            <a:pPr algn="ctr"/>
            <a:endParaRPr lang="sk-SK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</a:t>
            </a:r>
            <a:r>
              <a:rPr lang="sk-SK" sz="2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rčenie </a:t>
            </a:r>
            <a:r>
              <a:rPr lang="sk-SK" sz="2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hlavných tokov</a:t>
            </a:r>
            <a:r>
              <a:rPr lang="sk-SK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ktorými sa plastový odpad dostáva do morí, povrchových vôd, pôd a </a:t>
            </a: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ovzdušia.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výskum </a:t>
            </a:r>
            <a:r>
              <a:rPr lang="sk-SK" sz="2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spôsobu prenosu </a:t>
            </a:r>
            <a:r>
              <a:rPr lang="sk-SK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(transportu) plastov a stanovenie ich vplyvu na živé </a:t>
            </a: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organizmy</a:t>
            </a:r>
            <a:endParaRPr lang="sk-SK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sk-SK" sz="2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dentifikácia</a:t>
            </a: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priestorového šírenia a premenlivosti plastov pochádzajúcich zo zdrojov znečistenia vôd, jazier a oblastí ústia riek do oceánov.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sk-SK" sz="2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ýskum</a:t>
            </a: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by mal identifikovať akými trasami (akým spôsobom) sa plasty dostávajú a šíria v rámci vodných ekosystémov a ako sa akumulujú v potravinovom </a:t>
            </a:r>
            <a:r>
              <a:rPr lang="sk-SK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reťazci</a:t>
            </a:r>
            <a:endParaRPr lang="sk-SK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10800000">
            <a:off x="11089178" y="127906"/>
            <a:ext cx="1102822" cy="1106905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BlokTextu 6"/>
          <p:cNvSpPr txBox="1"/>
          <p:nvPr/>
        </p:nvSpPr>
        <p:spPr>
          <a:xfrm rot="2581093">
            <a:off x="11389029" y="269857"/>
            <a:ext cx="784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RIA</a:t>
            </a:r>
            <a:endParaRPr lang="sk-SK" sz="2800" b="1" dirty="0"/>
          </a:p>
        </p:txBody>
      </p:sp>
      <p:sp>
        <p:nvSpPr>
          <p:cNvPr id="8" name="Obdĺžnik 7"/>
          <p:cNvSpPr/>
          <p:nvPr/>
        </p:nvSpPr>
        <p:spPr>
          <a:xfrm>
            <a:off x="0" y="5928528"/>
            <a:ext cx="4495799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Rozpočet projektu: 5 M EUR</a:t>
            </a:r>
          </a:p>
          <a:p>
            <a:r>
              <a:rPr lang="sk-SK" sz="24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Deadline</a:t>
            </a:r>
            <a:r>
              <a:rPr lang="sk-SK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13.2.2020 (3.9.2020)</a:t>
            </a:r>
            <a:endParaRPr lang="sk-SK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869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085848"/>
            <a:ext cx="7696201" cy="5772151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k-SK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CE-SC5-31-2020</a:t>
            </a:r>
            <a:r>
              <a:rPr lang="sk-SK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Develop, implement and assess a circular </a:t>
            </a:r>
            <a:endParaRPr lang="sk-SK" sz="32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 </a:t>
            </a: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oriented product information management </a:t>
            </a:r>
            <a:r>
              <a:rPr lang="en-GB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</a:t>
            </a:r>
            <a:r>
              <a:rPr lang="en-GB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complex products from cradle to </a:t>
            </a:r>
            <a:r>
              <a:rPr lang="en-GB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cradle</a:t>
            </a:r>
            <a:endParaRPr lang="sk-SK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3246" y="1668599"/>
            <a:ext cx="11173056" cy="5592093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sk-S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Vybudovanie, implementácia informačného a riadiaceho systému produktov obehového hospodárstva od kolísky ku kolíske </a:t>
            </a:r>
            <a:endParaRPr lang="sk-SK" sz="2400" dirty="0" smtClean="0"/>
          </a:p>
          <a:p>
            <a:pPr marL="0" indent="0">
              <a:buFont typeface="Wingdings 2" pitchFamily="18" charset="2"/>
              <a:buNone/>
            </a:pPr>
            <a:endParaRPr lang="sk-SK" sz="2800" dirty="0" smtClean="0"/>
          </a:p>
          <a:p>
            <a:pPr marL="0" indent="0">
              <a:buFont typeface="Wingdings 2" pitchFamily="18" charset="2"/>
              <a:buNone/>
            </a:pPr>
            <a:endParaRPr lang="sk-SK" sz="2800" dirty="0" smtClean="0"/>
          </a:p>
          <a:p>
            <a:pPr marL="0" indent="0">
              <a:buFont typeface="Wingdings 2" pitchFamily="18" charset="2"/>
              <a:buNone/>
            </a:pPr>
            <a:endParaRPr lang="sk-SK" sz="2800" dirty="0" smtClean="0"/>
          </a:p>
          <a:p>
            <a:pPr marL="0" indent="0">
              <a:buFont typeface="Wingdings 2" pitchFamily="18" charset="2"/>
              <a:buNone/>
            </a:pPr>
            <a:endParaRPr lang="sk-SK" sz="2800" dirty="0" smtClean="0"/>
          </a:p>
          <a:p>
            <a:pPr marL="0" indent="0">
              <a:buFont typeface="Wingdings 2" pitchFamily="18" charset="2"/>
              <a:buNone/>
            </a:pPr>
            <a:r>
              <a:rPr lang="sk-SK" sz="2800" dirty="0" smtClean="0"/>
              <a:t>	</a:t>
            </a:r>
          </a:p>
          <a:p>
            <a:pPr marL="523875" lvl="2" indent="-342900">
              <a:buFont typeface="Wingdings 2" pitchFamily="18" charset="2"/>
              <a:buAutoNum type="alphaLcParenR"/>
            </a:pPr>
            <a:endParaRPr lang="en-GB" dirty="0" smtClean="0"/>
          </a:p>
          <a:p>
            <a:pPr marL="180975" lvl="2" indent="0">
              <a:buFont typeface="Wingdings 2" pitchFamily="18" charset="2"/>
              <a:buNone/>
            </a:pPr>
            <a:endParaRPr lang="en-GB" sz="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4043555" y="2568233"/>
            <a:ext cx="3528392" cy="177662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7428290" y="4032766"/>
            <a:ext cx="3708412" cy="225993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715317" y="4262632"/>
            <a:ext cx="3936893" cy="203006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4495799" y="2708675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INFORMAČNÝ a RIADIACI SYSTÉM PRODUKTOV OBEHOVÉHO HOSPODÁRSTVA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1075839" y="4503169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dirty="0" smtClean="0"/>
              <a:t>Dizajnéri produktov, výrobcovia, spotrebitelia, podniky opráv, </a:t>
            </a:r>
            <a:r>
              <a:rPr lang="sk-SK" sz="2000" dirty="0"/>
              <a:t>podniky </a:t>
            </a:r>
            <a:r>
              <a:rPr lang="sk-SK" sz="2000" dirty="0" smtClean="0"/>
              <a:t>rekonštrukcie, triedenia, recyklácie...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7464233" y="4410879"/>
            <a:ext cx="3708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Informácie </a:t>
            </a:r>
            <a:r>
              <a:rPr lang="sk-SK" dirty="0"/>
              <a:t>o chemickom zložení komponentov a materiálov, ich </a:t>
            </a:r>
            <a:r>
              <a:rPr lang="sk-SK" dirty="0" err="1" smtClean="0"/>
              <a:t>recyklovateľnosť</a:t>
            </a:r>
            <a:r>
              <a:rPr lang="sk-SK" dirty="0" smtClean="0"/>
              <a:t>, demontovateľnosť</a:t>
            </a:r>
            <a:r>
              <a:rPr lang="sk-SK" dirty="0"/>
              <a:t>, </a:t>
            </a:r>
            <a:r>
              <a:rPr lang="sk-SK" dirty="0" smtClean="0"/>
              <a:t>recyklovaný </a:t>
            </a:r>
            <a:r>
              <a:rPr lang="sk-SK" dirty="0"/>
              <a:t>obsah, udržateľnosť získavania surovín, bezpečnosť dodávok</a:t>
            </a:r>
          </a:p>
          <a:p>
            <a:endParaRPr lang="sk-SK" dirty="0"/>
          </a:p>
        </p:txBody>
      </p:sp>
      <p:sp>
        <p:nvSpPr>
          <p:cNvPr id="11" name="Šípka doprava 10"/>
          <p:cNvSpPr/>
          <p:nvPr/>
        </p:nvSpPr>
        <p:spPr>
          <a:xfrm rot="19200824">
            <a:off x="3739233" y="4082968"/>
            <a:ext cx="648072" cy="221579"/>
          </a:xfrm>
          <a:prstGeom prst="rightArrow">
            <a:avLst/>
          </a:prstGeom>
          <a:solidFill>
            <a:srgbClr val="67A864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Šípka doprava 11"/>
          <p:cNvSpPr/>
          <p:nvPr/>
        </p:nvSpPr>
        <p:spPr>
          <a:xfrm rot="13089047">
            <a:off x="7247911" y="4082968"/>
            <a:ext cx="648072" cy="221579"/>
          </a:xfrm>
          <a:prstGeom prst="rightArrow">
            <a:avLst/>
          </a:prstGeom>
          <a:solidFill>
            <a:srgbClr val="67A864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Pravouhlý trojuholník 12"/>
          <p:cNvSpPr/>
          <p:nvPr/>
        </p:nvSpPr>
        <p:spPr>
          <a:xfrm rot="10800000">
            <a:off x="11089178" y="0"/>
            <a:ext cx="1102822" cy="1106905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BlokTextu 14"/>
          <p:cNvSpPr txBox="1"/>
          <p:nvPr/>
        </p:nvSpPr>
        <p:spPr>
          <a:xfrm rot="2581093">
            <a:off x="11389278" y="98433"/>
            <a:ext cx="784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IA</a:t>
            </a:r>
            <a:endParaRPr lang="sk-SK" sz="2800" b="1" dirty="0"/>
          </a:p>
        </p:txBody>
      </p:sp>
      <p:sp>
        <p:nvSpPr>
          <p:cNvPr id="16" name="Obdĺžnik 15"/>
          <p:cNvSpPr/>
          <p:nvPr/>
        </p:nvSpPr>
        <p:spPr>
          <a:xfrm>
            <a:off x="8148445" y="2893480"/>
            <a:ext cx="3620101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k-SK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Rozpočet projektu: 7-8 M EUR</a:t>
            </a:r>
          </a:p>
          <a:p>
            <a:r>
              <a:rPr lang="sk-SK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Deadline</a:t>
            </a:r>
            <a:r>
              <a:rPr lang="sk-SK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sk-SK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.2.2020 (3.9.2020</a:t>
            </a:r>
            <a:r>
              <a:rPr lang="sk-SK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k-SK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1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085848"/>
            <a:ext cx="7696201" cy="5772151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0" y="152400"/>
            <a:ext cx="121920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k-SK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CE-SC5-07-2020</a:t>
            </a: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materials innovation for the circular </a:t>
            </a:r>
            <a:r>
              <a:rPr lang="en-GB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</a:t>
            </a:r>
            <a:r>
              <a:rPr lang="en-GB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sustainable processing, reuse, recycling and recovery schemes</a:t>
            </a:r>
            <a:r>
              <a:rPr lang="sk-SK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(IA</a:t>
            </a:r>
            <a:r>
              <a:rPr lang="sk-SK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k-SK" sz="28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229618"/>
            <a:ext cx="11977564" cy="562838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Inovácia materiálov pre obehové hospodárstvo</a:t>
            </a:r>
            <a:r>
              <a:rPr lang="sk-SK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udržateľné systémy spracovania, opätovného použitia, recyklácie a </a:t>
            </a: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zhodnocovania</a:t>
            </a:r>
          </a:p>
          <a:p>
            <a:pPr marL="0" indent="0">
              <a:buNone/>
            </a:pPr>
            <a:r>
              <a:rPr lang="sk-SK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Vývoj  a  demonštrácia inovatívnych pilotov </a:t>
            </a:r>
            <a:r>
              <a:rPr lang="sk-SK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úrovni </a:t>
            </a:r>
            <a:r>
              <a:rPr lang="en-GB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TRL 6-7</a:t>
            </a:r>
            <a:endParaRPr lang="sk-SK" sz="2400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+mj-lt"/>
              <a:buAutoNum type="alphaLcParenR"/>
            </a:pP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trvalo 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udržateľné spracovanie a rafinácia primárnych a / alebo druhotných 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surovín</a:t>
            </a:r>
          </a:p>
          <a:p>
            <a:pPr marL="457200" indent="-457200">
              <a:buFont typeface="+mj-lt"/>
              <a:buAutoNum type="alphaLcParenR"/>
            </a:pP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recyklácia </a:t>
            </a:r>
            <a:r>
              <a:rPr lang="sk-SK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surovín z výrobkov po dobe životnosti</a:t>
            </a: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nové a environmentálne vhodné riešenia pre vyššiu recykláciu a zhodnocovanie druhotných surovín z výrobkov po dobe životnosti </a:t>
            </a:r>
          </a:p>
          <a:p>
            <a:pPr marL="457200" indent="-457200">
              <a:buFont typeface="+mj-lt"/>
              <a:buAutoNum type="alphaLcParenR"/>
            </a:pP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recyklácia </a:t>
            </a:r>
            <a:r>
              <a:rPr lang="sk-SK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surovín z budov a infraštruktúr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odpadov z konštrukcie a demolačného odpadu</a:t>
            </a:r>
          </a:p>
          <a:p>
            <a:pPr marL="457200" indent="-457200">
              <a:buFont typeface="+mj-lt"/>
              <a:buAutoNum type="alphaLcParenR"/>
            </a:pP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pokročilé triediace systémy na vysokovýkonnú recykláciu </a:t>
            </a:r>
            <a:r>
              <a:rPr lang="sk-SK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komplexných výrobkov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po ukončení ich životnosti </a:t>
            </a:r>
          </a:p>
          <a:p>
            <a:pPr marL="457200" indent="-457200">
              <a:buFont typeface="+mj-lt"/>
              <a:buAutoNum type="alphaLcParenR"/>
            </a:pPr>
            <a:r>
              <a:rPr lang="sk-SK" sz="2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inovatívne metalurgické systémy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ktoré integrujú </a:t>
            </a:r>
            <a:r>
              <a:rPr lang="sk-SK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pyro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-, </a:t>
            </a:r>
            <a:r>
              <a:rPr lang="sk-SK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hydro</a:t>
            </a:r>
            <a:r>
              <a:rPr lang="sk-SK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-, bio- a / alebo elektro-metalurgické a / alebo elektrochemické technológie s cieľom zvýšiť efektívnosť výroby, zvýšiť kvalitu a čistotu vyrobených kovov z primárnych a / alebo sekundárnych surovín, znížiť environmentálny dopad počas celého životného cyklu</a:t>
            </a:r>
          </a:p>
          <a:p>
            <a:pPr marL="0" indent="0">
              <a:buFont typeface="Wingdings 2" pitchFamily="18" charset="2"/>
              <a:buNone/>
            </a:pPr>
            <a:endParaRPr lang="sk-SK" sz="2800" dirty="0" smtClean="0"/>
          </a:p>
          <a:p>
            <a:pPr marL="180975" lvl="2" indent="0">
              <a:buFont typeface="Wingdings 2" pitchFamily="18" charset="2"/>
              <a:buNone/>
            </a:pPr>
            <a:endParaRPr lang="en-GB" sz="6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Pravouhlý trojuholník 4"/>
          <p:cNvSpPr/>
          <p:nvPr/>
        </p:nvSpPr>
        <p:spPr>
          <a:xfrm rot="10800000">
            <a:off x="11089178" y="152400"/>
            <a:ext cx="1102822" cy="933448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 rot="2581093">
            <a:off x="11439514" y="242146"/>
            <a:ext cx="784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IA</a:t>
            </a:r>
            <a:endParaRPr lang="sk-SK" sz="2800" b="1" dirty="0"/>
          </a:p>
        </p:txBody>
      </p:sp>
      <p:sp>
        <p:nvSpPr>
          <p:cNvPr id="7" name="Obdĺžnik 6"/>
          <p:cNvSpPr/>
          <p:nvPr/>
        </p:nvSpPr>
        <p:spPr>
          <a:xfrm>
            <a:off x="8023932" y="1686012"/>
            <a:ext cx="361665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k-SK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Rozpočet projektu: 8-13 M EUR</a:t>
            </a:r>
          </a:p>
          <a:p>
            <a:r>
              <a:rPr lang="sk-SK" sz="20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Deadline</a:t>
            </a:r>
            <a:r>
              <a:rPr lang="sk-SK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sk-SK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sk-SK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.2.2020 (3.9.2020)</a:t>
            </a:r>
            <a:endParaRPr lang="sk-SK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896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085848"/>
            <a:ext cx="7696201" cy="5772151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0" y="152400"/>
            <a:ext cx="12192000" cy="1046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k-SK" sz="3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CE-SC5-08-2020</a:t>
            </a:r>
            <a:r>
              <a:rPr lang="sk-SK" sz="3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materials policy support actions for the circular </a:t>
            </a:r>
            <a:r>
              <a:rPr lang="en-US" sz="3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</a:t>
            </a:r>
            <a:r>
              <a:rPr lang="sk-SK" sz="3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sz="3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 network on Critical Raw Materials </a:t>
            </a:r>
            <a:endParaRPr lang="sk-SK" sz="3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494" y="1531620"/>
            <a:ext cx="11365399" cy="408557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sk-SK" sz="9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Podpora surovinových politík v oblasti obehového hospodárstva – sieť expertov pre kritické suroviny</a:t>
            </a:r>
          </a:p>
          <a:p>
            <a:pPr marL="0" indent="0" algn="ctr">
              <a:buFont typeface="Wingdings 2" pitchFamily="18" charset="2"/>
              <a:buNone/>
            </a:pPr>
            <a:endParaRPr lang="sk-SK" sz="8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sk-SK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Politiky na zabezpečenie </a:t>
            </a:r>
            <a:r>
              <a:rPr lang="sk-SK" sz="9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trvalo udržateľného prístupu </a:t>
            </a:r>
            <a:r>
              <a:rPr lang="sk-SK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 primárnym a druhotným surovinám vrátane kovov, priemyselných a stavebných surovín, dreva a najmä kritických surovín (CRM) </a:t>
            </a:r>
          </a:p>
          <a:p>
            <a:pPr marL="0" indent="0">
              <a:buFont typeface="Wingdings 2" pitchFamily="18" charset="2"/>
              <a:buNone/>
            </a:pPr>
            <a:r>
              <a:rPr lang="sk-SK" sz="96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Vytvoriť:</a:t>
            </a:r>
          </a:p>
          <a:p>
            <a:r>
              <a:rPr lang="sk-SK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Informačný systém o primárnych a druhotných surovinách</a:t>
            </a:r>
          </a:p>
          <a:p>
            <a:r>
              <a:rPr lang="sk-SK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Platformu na výmenu informácií a podporu zodpovedného získavania zdrojov a zodpovedného podnikania v oblasti surovín </a:t>
            </a:r>
          </a:p>
          <a:p>
            <a:r>
              <a:rPr lang="sk-SK" sz="9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Podporu celoeurópskej siete a komunity expertov v oblasti kritických surovín </a:t>
            </a:r>
            <a:r>
              <a:rPr lang="sk-SK" sz="2800" dirty="0" smtClean="0"/>
              <a:t>	</a:t>
            </a:r>
            <a:endParaRPr lang="sk-SK" sz="8000" dirty="0"/>
          </a:p>
        </p:txBody>
      </p:sp>
      <p:sp>
        <p:nvSpPr>
          <p:cNvPr id="5" name="Pravouhlý trojuholník 4"/>
          <p:cNvSpPr/>
          <p:nvPr/>
        </p:nvSpPr>
        <p:spPr>
          <a:xfrm rot="10800000">
            <a:off x="11089178" y="127906"/>
            <a:ext cx="1102822" cy="1106905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 rot="2581093">
            <a:off x="11313381" y="269380"/>
            <a:ext cx="976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/>
              <a:t>CSA</a:t>
            </a:r>
            <a:endParaRPr lang="sk-SK" sz="2800" b="1" dirty="0"/>
          </a:p>
        </p:txBody>
      </p:sp>
      <p:sp>
        <p:nvSpPr>
          <p:cNvPr id="7" name="Obdĺžnik 6"/>
          <p:cNvSpPr/>
          <p:nvPr/>
        </p:nvSpPr>
        <p:spPr>
          <a:xfrm>
            <a:off x="0" y="5878038"/>
            <a:ext cx="4495799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Rozpočet projektu: 3 M EUR</a:t>
            </a:r>
          </a:p>
          <a:p>
            <a:r>
              <a:rPr lang="sk-SK" sz="2400" b="1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Deadline</a:t>
            </a:r>
            <a:r>
              <a:rPr lang="sk-SK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5.2.2020</a:t>
            </a:r>
            <a:endParaRPr lang="sk-SK" sz="24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796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294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40845" y="246728"/>
            <a:ext cx="81369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ČASOVÝ HARMONOGRAM</a:t>
            </a:r>
            <a:endParaRPr lang="sk-SK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Zástupný symbol obsah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892323"/>
              </p:ext>
            </p:extLst>
          </p:nvPr>
        </p:nvGraphicFramePr>
        <p:xfrm>
          <a:off x="131781" y="3602364"/>
          <a:ext cx="11445930" cy="3820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60833599"/>
              </p:ext>
            </p:extLst>
          </p:nvPr>
        </p:nvGraphicFramePr>
        <p:xfrm>
          <a:off x="362761" y="1390828"/>
          <a:ext cx="11078323" cy="1953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Zástupný symbol obsah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076631"/>
              </p:ext>
            </p:extLst>
          </p:nvPr>
        </p:nvGraphicFramePr>
        <p:xfrm>
          <a:off x="131780" y="534760"/>
          <a:ext cx="11445931" cy="4547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4" name="Ovál 13"/>
          <p:cNvSpPr/>
          <p:nvPr/>
        </p:nvSpPr>
        <p:spPr>
          <a:xfrm>
            <a:off x="886515" y="3004722"/>
            <a:ext cx="1637731" cy="627797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9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t="5626" r="156" b="55000"/>
          <a:stretch/>
        </p:blipFill>
        <p:spPr>
          <a:xfrm>
            <a:off x="-90152" y="0"/>
            <a:ext cx="12282152" cy="360045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918752" y="381200"/>
            <a:ext cx="820891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je </a:t>
            </a:r>
            <a:r>
              <a:rPr lang="en-GB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</a:t>
            </a:r>
            <a:r>
              <a:rPr lang="sk-SK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2020</a:t>
            </a:r>
            <a:r>
              <a:rPr lang="sk-SK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GB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0" y="3799773"/>
            <a:ext cx="12064622" cy="325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24000" algn="just" defTabSz="449437">
              <a:spcAft>
                <a:spcPts val="48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</a:rPr>
              <a:t>Hlavný nástroj EÚ pre financovanie výskumu, vývoja a </a:t>
            </a:r>
            <a:r>
              <a:rPr lang="sk-SK" sz="2400" dirty="0">
                <a:solidFill>
                  <a:schemeClr val="accent1">
                    <a:lumMod val="50000"/>
                  </a:schemeClr>
                </a:solidFill>
              </a:rPr>
              <a:t>inovácií (komunitárny program EÚ)</a:t>
            </a:r>
          </a:p>
          <a:p>
            <a:pPr marL="571500" indent="-324000" algn="just" defTabSz="449437">
              <a:spcAft>
                <a:spcPts val="48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sk-SK" sz="2400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</a:rPr>
              <a:t>adväzuje </a:t>
            </a:r>
            <a:r>
              <a:rPr lang="sk-SK" sz="2400" dirty="0">
                <a:solidFill>
                  <a:schemeClr val="accent1">
                    <a:lumMod val="50000"/>
                  </a:schemeClr>
                </a:solidFill>
              </a:rPr>
              <a:t>na rámcové programy pre výskum, ktoré EÚ administruje už od roku 1980, konkrétne 7.RP</a:t>
            </a:r>
          </a:p>
          <a:p>
            <a:pPr marL="571500" indent="-324000" algn="just" defTabSz="449437">
              <a:spcAft>
                <a:spcPts val="48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sk-SK" sz="2400" u="sng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sk-SK" sz="2400" u="sng" dirty="0" smtClean="0">
                <a:solidFill>
                  <a:schemeClr val="accent1">
                    <a:lumMod val="50000"/>
                  </a:schemeClr>
                </a:solidFill>
              </a:rPr>
              <a:t>rvanie </a:t>
            </a:r>
            <a:r>
              <a:rPr lang="sk-SK" sz="2400" u="sng" dirty="0">
                <a:solidFill>
                  <a:schemeClr val="accent1">
                    <a:lumMod val="50000"/>
                  </a:schemeClr>
                </a:solidFill>
              </a:rPr>
              <a:t>7 rokov</a:t>
            </a:r>
            <a:r>
              <a:rPr lang="sk-SK" sz="24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</a:rPr>
              <a:t>2014 – 2020 </a:t>
            </a:r>
          </a:p>
          <a:p>
            <a:pPr marL="571500" indent="-324000" algn="just" defTabSz="449437">
              <a:spcAft>
                <a:spcPts val="48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sk-SK" sz="2400" u="sng" dirty="0" smtClean="0">
                <a:solidFill>
                  <a:schemeClr val="accent1">
                    <a:lumMod val="50000"/>
                  </a:schemeClr>
                </a:solidFill>
              </a:rPr>
              <a:t>Rozpočet</a:t>
            </a:r>
            <a:r>
              <a:rPr lang="sk-SK" sz="24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</a:rPr>
              <a:t>77,028 mld. </a:t>
            </a:r>
            <a:r>
              <a:rPr lang="sk-SK" sz="2400" dirty="0">
                <a:solidFill>
                  <a:schemeClr val="accent1">
                    <a:lumMod val="50000"/>
                  </a:schemeClr>
                </a:solidFill>
              </a:rPr>
              <a:t>€</a:t>
            </a:r>
          </a:p>
          <a:p>
            <a:pPr marL="571500" indent="-324000" algn="just" defTabSz="449437">
              <a:spcAft>
                <a:spcPts val="48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sk-SK" sz="2400" dirty="0">
                <a:solidFill>
                  <a:schemeClr val="accent1">
                    <a:lumMod val="50000"/>
                  </a:schemeClr>
                </a:solidFill>
              </a:rPr>
              <a:t>Č</a:t>
            </a:r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</a:rPr>
              <a:t>o </a:t>
            </a:r>
            <a:r>
              <a:rPr lang="sk-SK" sz="2400" dirty="0">
                <a:solidFill>
                  <a:schemeClr val="accent1">
                    <a:lumMod val="50000"/>
                  </a:schemeClr>
                </a:solidFill>
              </a:rPr>
              <a:t>bude nasledovať? </a:t>
            </a:r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  <a:r>
              <a:rPr lang="sk-SK" sz="2400" b="1" dirty="0" err="1" smtClean="0">
                <a:solidFill>
                  <a:schemeClr val="accent1">
                    <a:lumMod val="50000"/>
                  </a:schemeClr>
                </a:solidFill>
              </a:rPr>
              <a:t>Horizon</a:t>
            </a:r>
            <a:r>
              <a:rPr lang="sk-SK" sz="2400" b="1" dirty="0" smtClean="0">
                <a:solidFill>
                  <a:schemeClr val="accent1">
                    <a:lumMod val="50000"/>
                  </a:schemeClr>
                </a:solidFill>
              </a:rPr>
              <a:t> EUROPE </a:t>
            </a:r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</a:rPr>
              <a:t>(2021-27)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4629150" y="1923632"/>
            <a:ext cx="6676533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49437">
              <a:spcAft>
                <a:spcPts val="480"/>
              </a:spcAft>
              <a:buClr>
                <a:srgbClr val="0F5494"/>
              </a:buClr>
              <a:defRPr/>
            </a:pPr>
            <a:r>
              <a:rPr lang="sk-SK" sz="3600" b="1" dirty="0">
                <a:solidFill>
                  <a:schemeClr val="bg1"/>
                </a:solidFill>
              </a:rPr>
              <a:t>Rámcový program </a:t>
            </a:r>
          </a:p>
          <a:p>
            <a:pPr algn="r" defTabSz="449437">
              <a:spcAft>
                <a:spcPts val="480"/>
              </a:spcAft>
              <a:buClr>
                <a:srgbClr val="0F5494"/>
              </a:buClr>
              <a:defRPr/>
            </a:pPr>
            <a:r>
              <a:rPr lang="sk-SK" sz="3600" b="1" dirty="0">
                <a:solidFill>
                  <a:schemeClr val="bg1"/>
                </a:solidFill>
              </a:rPr>
              <a:t>EÚ pre výskum a inovácie</a:t>
            </a:r>
          </a:p>
        </p:txBody>
      </p:sp>
      <p:sp>
        <p:nvSpPr>
          <p:cNvPr id="6" name="Šípka doprava so zárezom 5"/>
          <p:cNvSpPr/>
          <p:nvPr/>
        </p:nvSpPr>
        <p:spPr>
          <a:xfrm>
            <a:off x="3452884" y="6231067"/>
            <a:ext cx="764274" cy="32754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146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06224" y="533884"/>
            <a:ext cx="9156045" cy="7621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800"/>
              </a:spcBef>
            </a:pP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Bio-</a:t>
            </a:r>
            <a:r>
              <a:rPr lang="sk-SK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based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k-SK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smart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k-SK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food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k-SK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packaging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to </a:t>
            </a:r>
            <a:r>
              <a:rPr lang="sk-SK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reduce</a:t>
            </a:r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k-SK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waste</a:t>
            </a:r>
            <a:endParaRPr lang="en-GB" dirty="0">
              <a:latin typeface="+mn-lt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1422">
            <a:off x="223956" y="481025"/>
            <a:ext cx="2438400" cy="666750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80087" y="1347996"/>
            <a:ext cx="11861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2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Aktivity projektu:</a:t>
            </a:r>
          </a:p>
          <a:p>
            <a:endParaRPr lang="sk-SK" sz="1400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Boli vytvorené kompostovateľné/</a:t>
            </a:r>
            <a:r>
              <a:rPr lang="sk-SK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biodegradovateľné</a:t>
            </a: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 recyklovateľné bio plastové obaly na potraviny so zabudovaným </a:t>
            </a:r>
            <a:r>
              <a:rPr lang="sk-SK" sz="22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kyslíkovým senzorom 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Tvorba ďalších </a:t>
            </a:r>
            <a:r>
              <a:rPr lang="sk-SK" sz="2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bioplastových</a:t>
            </a: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obalov so zabudovaným </a:t>
            </a:r>
            <a:r>
              <a:rPr lang="sk-SK" sz="22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senzorom na detekciu CO</a:t>
            </a:r>
            <a:r>
              <a:rPr lang="sk-SK" sz="2200" u="sng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sk-SK" sz="22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sk-SK" sz="22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amínov</a:t>
            </a:r>
            <a:endParaRPr lang="sk-SK" sz="2200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221" y="3308952"/>
            <a:ext cx="5480779" cy="337138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180087" y="3455759"/>
            <a:ext cx="635379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k-SK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Vývoj </a:t>
            </a:r>
            <a:r>
              <a:rPr lang="sk-SK" sz="2200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inteligentných bio obalov </a:t>
            </a:r>
            <a:r>
              <a:rPr lang="sk-SK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odolávajúcim bakteriálnemu rozkladu za účelom dosiahnuť lepšiu trvanlivosť potravín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k-SK" sz="2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Dizajn</a:t>
            </a:r>
            <a:r>
              <a:rPr lang="sk-SK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kompostovateľných alebo recyklovateľných bio </a:t>
            </a:r>
            <a:r>
              <a:rPr lang="sk-SK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obalov, </a:t>
            </a:r>
            <a:r>
              <a:rPr lang="sk-SK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ktoré ešte lepšie chránia potraviny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k-SK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Vývoj </a:t>
            </a:r>
            <a:r>
              <a:rPr lang="sk-SK" sz="22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ľahších obalových materiálov </a:t>
            </a:r>
            <a:r>
              <a:rPr lang="sk-SK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 účelom zníženia celkovej hmotnosti potravinárskeho výrobku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024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900332" y="332076"/>
            <a:ext cx="103116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0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Príklady úspešných projektov obehového hospodárstva v  H2020</a:t>
            </a:r>
            <a:br>
              <a:rPr lang="sk-SK" sz="3000" b="1" spc="-6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endParaRPr lang="sk-SK" sz="3000" b="1" spc="-6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5" name="Obrázok 4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5825" t="5179" r="35825" b="21396"/>
          <a:stretch/>
        </p:blipFill>
        <p:spPr>
          <a:xfrm rot="21305282">
            <a:off x="1677531" y="1310899"/>
            <a:ext cx="3202583" cy="4663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l="31887" t="7980" r="31888" b="2378"/>
          <a:stretch/>
        </p:blipFill>
        <p:spPr>
          <a:xfrm rot="475485">
            <a:off x="5873482" y="1212707"/>
            <a:ext cx="3493036" cy="4859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656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/>
          <a:srcRect l="31493" t="6631" r="32305" b="9004"/>
          <a:stretch/>
        </p:blipFill>
        <p:spPr>
          <a:xfrm rot="21094772">
            <a:off x="565137" y="2109491"/>
            <a:ext cx="3312102" cy="433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98"/>
          <a:stretch/>
        </p:blipFill>
        <p:spPr>
          <a:xfrm>
            <a:off x="10719582" y="0"/>
            <a:ext cx="1472418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01486" y="106289"/>
            <a:ext cx="10454305" cy="56692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" dirty="0" smtClean="0">
                <a:solidFill>
                  <a:srgbClr val="75195B"/>
                </a:solidFill>
                <a:latin typeface="EC Square Sans Pro Medium" panose="020B0500000000020004" pitchFamily="34" charset="0"/>
              </a:rPr>
              <a:t/>
            </a:r>
            <a:br>
              <a:rPr lang="en-GB" sz="800" dirty="0" smtClean="0">
                <a:solidFill>
                  <a:srgbClr val="75195B"/>
                </a:solidFill>
                <a:latin typeface="EC Square Sans Pro Medium" panose="020B0500000000020004" pitchFamily="34" charset="0"/>
              </a:rPr>
            </a:br>
            <a:r>
              <a:rPr lang="en-GB" sz="800" dirty="0" smtClean="0">
                <a:solidFill>
                  <a:srgbClr val="75195B"/>
                </a:solidFill>
                <a:latin typeface="EC Square Sans Pro Medium" panose="020B0500000000020004" pitchFamily="34" charset="0"/>
              </a:rPr>
              <a:t/>
            </a:r>
            <a:br>
              <a:rPr lang="en-GB" sz="800" dirty="0" smtClean="0">
                <a:solidFill>
                  <a:srgbClr val="75195B"/>
                </a:solidFill>
                <a:latin typeface="EC Square Sans Pro Medium" panose="020B0500000000020004" pitchFamily="34" charset="0"/>
              </a:rPr>
            </a:br>
            <a:r>
              <a:rPr lang="sk-SK" b="1" cap="all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Funding</a:t>
            </a:r>
            <a:r>
              <a:rPr lang="sk-SK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&amp; Tender </a:t>
            </a:r>
            <a:r>
              <a:rPr lang="sk-SK" b="1" cap="all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Opportunities</a:t>
            </a:r>
            <a:r>
              <a:rPr lang="sk-SK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sk-SK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Užívateľský portál - informácie o výzvach a on-line predkladanie projektov</a:t>
            </a:r>
            <a:r>
              <a:rPr lang="sk-SK" sz="2500" dirty="0" smtClean="0"/>
              <a:t/>
            </a:r>
            <a:br>
              <a:rPr lang="sk-SK" sz="2500" dirty="0" smtClean="0"/>
            </a:br>
            <a:r>
              <a:rPr lang="en-GB" sz="2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www.ec.europa.eu/research/participants/portal/desktop/en/home.html</a:t>
            </a:r>
            <a:r>
              <a:rPr lang="sk-SK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sk-SK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sk-SK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	</a:t>
            </a:r>
          </a:p>
          <a:p>
            <a:pPr algn="ctr"/>
            <a:endParaRPr lang="sk-SK" b="1" cap="all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r"/>
            <a:r>
              <a:rPr lang="sk-SK" b="1" cap="all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sk-SK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		</a:t>
            </a:r>
            <a:r>
              <a:rPr lang="sk-SK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Pracovný program </a:t>
            </a:r>
            <a:r>
              <a:rPr lang="en-GB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2018-2020: </a:t>
            </a:r>
            <a:r>
              <a:rPr lang="sk-SK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  <a:r>
              <a:rPr lang="en-GB" sz="2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hlinkClick r:id="rId6"/>
              </a:rPr>
              <a:t>https</a:t>
            </a:r>
            <a:r>
              <a:rPr lang="en-GB" sz="2500" dirty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hlinkClick r:id="rId6"/>
              </a:rPr>
              <a:t>://</a:t>
            </a:r>
            <a:r>
              <a:rPr lang="en-GB" sz="25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hlinkClick r:id="rId6"/>
              </a:rPr>
              <a:t>ec.europa.eu/research/participants/data/ref/h2020/wp/2018-2020/main/h2020-wp1820-climate_en.pdf</a:t>
            </a:r>
            <a:endParaRPr lang="sk-SK" sz="2500" dirty="0">
              <a:solidFill>
                <a:srgbClr val="000000">
                  <a:lumMod val="65000"/>
                  <a:lumOff val="35000"/>
                </a:srgbClr>
              </a:solidFill>
              <a:latin typeface="+mn-lt"/>
            </a:endParaRPr>
          </a:p>
          <a:p>
            <a:pPr algn="ctr"/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82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837" r="1747"/>
          <a:stretch/>
        </p:blipFill>
        <p:spPr>
          <a:xfrm>
            <a:off x="332937" y="676814"/>
            <a:ext cx="10710202" cy="6181186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518804" y="1147158"/>
            <a:ext cx="1563213" cy="37215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4595445" y="139422"/>
            <a:ext cx="8529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užívateľský portál - informácie o výzvach a on-line predkladanie </a:t>
            </a:r>
            <a:r>
              <a:rPr lang="sk-SK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projektov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5150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3"/>
          <a:srcRect t="414" r="1549"/>
          <a:stretch/>
        </p:blipFill>
        <p:spPr>
          <a:xfrm>
            <a:off x="232011" y="647072"/>
            <a:ext cx="10699846" cy="60850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8" r="2"/>
          <a:stretch/>
        </p:blipFill>
        <p:spPr>
          <a:xfrm>
            <a:off x="10931857" y="0"/>
            <a:ext cx="1260143" cy="6858000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1885935" y="1434778"/>
            <a:ext cx="1117419" cy="28740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Šípka doľava 4"/>
          <p:cNvSpPr/>
          <p:nvPr/>
        </p:nvSpPr>
        <p:spPr>
          <a:xfrm>
            <a:off x="1188203" y="2319600"/>
            <a:ext cx="696036" cy="25930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ípka doľava 5"/>
          <p:cNvSpPr/>
          <p:nvPr/>
        </p:nvSpPr>
        <p:spPr>
          <a:xfrm>
            <a:off x="1536221" y="2901865"/>
            <a:ext cx="696036" cy="25930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ľava 6"/>
          <p:cNvSpPr/>
          <p:nvPr/>
        </p:nvSpPr>
        <p:spPr>
          <a:xfrm>
            <a:off x="2274047" y="4128625"/>
            <a:ext cx="696036" cy="25930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Šípka doľava 7"/>
          <p:cNvSpPr/>
          <p:nvPr/>
        </p:nvSpPr>
        <p:spPr>
          <a:xfrm>
            <a:off x="2158042" y="5807938"/>
            <a:ext cx="696036" cy="25930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 doľava 8"/>
          <p:cNvSpPr/>
          <p:nvPr/>
        </p:nvSpPr>
        <p:spPr>
          <a:xfrm>
            <a:off x="1101187" y="6406110"/>
            <a:ext cx="696036" cy="259307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7420" y="30641"/>
            <a:ext cx="10577015" cy="57637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Hľadanie partnerov do konzorciálnych projektov H2020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84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/>
          <a:srcRect l="23884" t="16804" r="45192" b="5825"/>
          <a:stretch/>
        </p:blipFill>
        <p:spPr>
          <a:xfrm>
            <a:off x="495327" y="218618"/>
            <a:ext cx="4542650" cy="6390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bdĺžnik 4"/>
          <p:cNvSpPr/>
          <p:nvPr/>
        </p:nvSpPr>
        <p:spPr>
          <a:xfrm>
            <a:off x="5905569" y="116301"/>
            <a:ext cx="4827988" cy="2431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Národná kancelária </a:t>
            </a:r>
          </a:p>
          <a:p>
            <a:pPr algn="ctr"/>
            <a:r>
              <a:rPr lang="sk-SK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Národných kontaktných bodov </a:t>
            </a:r>
            <a:br>
              <a:rPr lang="sk-SK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Horizont 2020 pozýva </a:t>
            </a:r>
          </a:p>
          <a:p>
            <a:pPr algn="ctr"/>
            <a:endParaRPr lang="sk-SK" sz="1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novembra 2019 </a:t>
            </a:r>
          </a:p>
          <a:p>
            <a:pPr algn="ctr"/>
            <a:endParaRPr lang="sk-SK" sz="2800" dirty="0"/>
          </a:p>
        </p:txBody>
      </p:sp>
      <p:sp>
        <p:nvSpPr>
          <p:cNvPr id="6" name="Obdĺžnik 5"/>
          <p:cNvSpPr/>
          <p:nvPr/>
        </p:nvSpPr>
        <p:spPr>
          <a:xfrm>
            <a:off x="5231298" y="2317600"/>
            <a:ext cx="64648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Spoločný Informačný deň k posledným výzvam</a:t>
            </a:r>
          </a:p>
          <a:p>
            <a:pPr algn="ctr"/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Programu HORIZONT 2020 v oblastiach:</a:t>
            </a:r>
          </a:p>
          <a:p>
            <a:endParaRPr lang="sk-SK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SC2 - </a:t>
            </a:r>
            <a:r>
              <a:rPr lang="sk-SK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Potravinová bezpečnosť, udržateľné poľnohospodárstvo, lesné hospodárstvo,  výskum v oblasti  vôd a </a:t>
            </a:r>
            <a:r>
              <a:rPr lang="sk-SK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biohospodárstvo</a:t>
            </a:r>
            <a:r>
              <a:rPr lang="sk-SK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sk-SK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k-SK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SC5 - Opatrenia v oblasti klímy, životné prostredie, efektívne využívanie prírodných zdrojov a surovín </a:t>
            </a:r>
            <a:endParaRPr lang="sk-SK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210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61929" y="174045"/>
            <a:ext cx="8352928" cy="95871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Národná kancelária Horizont 2020</a:t>
            </a:r>
            <a:br>
              <a:rPr lang="sk-SK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k-SK" u="sng" dirty="0" smtClean="0">
                <a:solidFill>
                  <a:srgbClr val="002060"/>
                </a:solidFill>
                <a:latin typeface="+mn-lt"/>
              </a:rPr>
              <a:t>www.h2020.cvtisr.sk</a:t>
            </a:r>
            <a:endParaRPr lang="en-GB" u="sng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/>
          <a:srcRect l="14553" t="9907" r="15709" b="23171"/>
          <a:stretch/>
        </p:blipFill>
        <p:spPr>
          <a:xfrm>
            <a:off x="341193" y="1282556"/>
            <a:ext cx="9676264" cy="5220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92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342" y="-24193"/>
            <a:ext cx="9167586" cy="4557896"/>
          </a:xfrm>
          <a:prstGeom prst="rect">
            <a:avLst/>
          </a:prstGeom>
        </p:spPr>
      </p:pic>
      <p:pic>
        <p:nvPicPr>
          <p:cNvPr id="5" name="Obrázok 4" descr="Popis: Popis: Popis: Popis: Popis: cid:image001.jpg@01D2716B.4B30BB9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42" y="4701126"/>
            <a:ext cx="253365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BlokTextu 5"/>
          <p:cNvSpPr txBox="1"/>
          <p:nvPr/>
        </p:nvSpPr>
        <p:spPr>
          <a:xfrm>
            <a:off x="703935" y="5592449"/>
            <a:ext cx="41764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i="1" dirty="0">
                <a:solidFill>
                  <a:schemeClr val="tx2">
                    <a:lumMod val="75000"/>
                  </a:schemeClr>
                </a:solidFill>
              </a:rPr>
              <a:t>Miroslava Tužinská</a:t>
            </a:r>
          </a:p>
          <a:p>
            <a:pPr algn="ctr"/>
            <a:r>
              <a:rPr lang="sk-SK" sz="2000" i="1" u="sng" dirty="0" err="1">
                <a:hlinkClick r:id="rId4"/>
              </a:rPr>
              <a:t>miroslava.tuzinska</a:t>
            </a:r>
            <a:r>
              <a:rPr lang="en-GB" sz="2000" i="1" u="sng" dirty="0">
                <a:hlinkClick r:id="rId4"/>
              </a:rPr>
              <a:t>@cvtisr.sk</a:t>
            </a:r>
            <a:r>
              <a:rPr lang="sk-SK" sz="2000" dirty="0">
                <a:hlinkClick r:id="rId4"/>
              </a:rPr>
              <a:t> </a:t>
            </a:r>
            <a:r>
              <a:rPr lang="sk-SK" sz="2000" dirty="0"/>
              <a:t> </a:t>
            </a:r>
          </a:p>
        </p:txBody>
      </p:sp>
      <p:pic>
        <p:nvPicPr>
          <p:cNvPr id="7" name="Picture 4" descr="Výsledok vyh&amp;lcaron;adávania obrázkov pre dopyt linkedin ic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56" y="4634390"/>
            <a:ext cx="610438" cy="6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ýsledok vyh&amp;lcaron;adávania obrázkov pre dopyt facebook 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64" y="5425026"/>
            <a:ext cx="85002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8167005" y="4701126"/>
            <a:ext cx="3314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>
                <a:solidFill>
                  <a:schemeClr val="tx2">
                    <a:lumMod val="75000"/>
                  </a:schemeClr>
                </a:solidFill>
                <a:hlinkClick r:id="rId5"/>
              </a:rPr>
              <a:t>NCP´s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  <a:hlinkClick r:id="rId5"/>
              </a:rPr>
              <a:t> Horizont 2020</a:t>
            </a:r>
            <a:r>
              <a:rPr lang="sk-SK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sk-SK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k-SK" sz="2000" dirty="0">
                <a:solidFill>
                  <a:schemeClr val="tx2">
                    <a:lumMod val="75000"/>
                  </a:schemeClr>
                </a:solidFill>
                <a:hlinkClick r:id="rId7"/>
              </a:rPr>
              <a:t>Národný koordinátor programu EÚ Horizont 2020</a:t>
            </a:r>
            <a:endParaRPr lang="sk-SK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sk-SK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k-SK" sz="2000" u="sng" dirty="0">
                <a:solidFill>
                  <a:schemeClr val="tx2">
                    <a:lumMod val="75000"/>
                  </a:schemeClr>
                </a:solidFill>
                <a:hlinkClick r:id="rId9"/>
              </a:rPr>
              <a:t> www.h2020.cvtisr.sk</a:t>
            </a:r>
            <a:endParaRPr lang="sk-SK" sz="2000" u="sng" dirty="0">
              <a:solidFill>
                <a:schemeClr val="tx2">
                  <a:lumMod val="75000"/>
                </a:schemeClr>
              </a:solidFill>
            </a:endParaRPr>
          </a:p>
          <a:p>
            <a:endParaRPr lang="sk-SK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8" descr="C:\Users\veronika.dugovicova\Pictures\browser-5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256" y="6209928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63894047"/>
              </p:ext>
            </p:extLst>
          </p:nvPr>
        </p:nvGraphicFramePr>
        <p:xfrm>
          <a:off x="776678" y="2446638"/>
          <a:ext cx="9207581" cy="338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333500" y="359222"/>
            <a:ext cx="8820150" cy="17172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OBEHOVÉ HOSPODÁRSTVO </a:t>
            </a:r>
          </a:p>
          <a:p>
            <a:pPr algn="ctr"/>
            <a:r>
              <a:rPr lang="sk-SK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ako cieľová oblasť H2020 = FOCUS AREA</a:t>
            </a:r>
            <a:endParaRPr lang="en-GB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759562" y="1614785"/>
            <a:ext cx="7670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437">
              <a:buClr>
                <a:srgbClr val="0F5494"/>
              </a:buClr>
              <a:tabLst>
                <a:tab pos="177800" algn="l"/>
              </a:tabLst>
              <a:defRPr/>
            </a:pPr>
            <a:r>
              <a:rPr lang="sk-SK" sz="2400" b="1" dirty="0">
                <a:solidFill>
                  <a:schemeClr val="accent1">
                    <a:lumMod val="50000"/>
                  </a:schemeClr>
                </a:solidFill>
              </a:rPr>
              <a:t>Jednou zo 4 cieľových oblastí programu Horizont 2020 je: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0"/>
          <a:stretch/>
        </p:blipFill>
        <p:spPr>
          <a:xfrm>
            <a:off x="9429750" y="3559659"/>
            <a:ext cx="1842947" cy="227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8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5" name="Zástupný symbol obsahu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86910"/>
            <a:ext cx="7939316" cy="6684179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6621180" y="3432516"/>
            <a:ext cx="1327066" cy="49248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6621180" y="2501704"/>
            <a:ext cx="1327066" cy="49248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6621180" y="2036298"/>
            <a:ext cx="1327066" cy="49248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78889" y="2491998"/>
            <a:ext cx="1868659" cy="6438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3805296" y="2142699"/>
            <a:ext cx="1681103" cy="65509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185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18778" y="377332"/>
            <a:ext cx="8208912" cy="15338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200" b="1" dirty="0" smtClean="0">
                <a:solidFill>
                  <a:schemeClr val="accent1">
                    <a:lumMod val="50000"/>
                  </a:schemeClr>
                </a:solidFill>
              </a:rPr>
              <a:t>3. Pilier programu Spoločenské výzvy  (SC)</a:t>
            </a: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Zástupný symbol obsahu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8" t="10179" b="26181"/>
          <a:stretch/>
        </p:blipFill>
        <p:spPr>
          <a:xfrm>
            <a:off x="6314992" y="815516"/>
            <a:ext cx="3190958" cy="6042484"/>
          </a:xfrm>
          <a:prstGeom prst="rect">
            <a:avLst/>
          </a:prstGeom>
        </p:spPr>
      </p:pic>
      <p:sp>
        <p:nvSpPr>
          <p:cNvPr id="7" name="Šípka doprava so zárezom 6"/>
          <p:cNvSpPr/>
          <p:nvPr/>
        </p:nvSpPr>
        <p:spPr>
          <a:xfrm>
            <a:off x="1564918" y="4108945"/>
            <a:ext cx="4337254" cy="1728192"/>
          </a:xfrm>
          <a:prstGeom prst="notchedRightArrow">
            <a:avLst/>
          </a:prstGeom>
          <a:solidFill>
            <a:srgbClr val="67A864"/>
          </a:solidFill>
          <a:ln>
            <a:solidFill>
              <a:srgbClr val="67A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1771328" y="4511376"/>
            <a:ext cx="4337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2060"/>
                </a:solidFill>
              </a:rPr>
              <a:t>SC5</a:t>
            </a:r>
            <a:r>
              <a:rPr lang="sk-SK" dirty="0" smtClean="0">
                <a:solidFill>
                  <a:srgbClr val="002060"/>
                </a:solidFill>
              </a:rPr>
              <a:t> Opatrenia v oblasti klímy, životné      </a:t>
            </a:r>
          </a:p>
          <a:p>
            <a:r>
              <a:rPr lang="sk-SK" dirty="0">
                <a:solidFill>
                  <a:srgbClr val="002060"/>
                </a:solidFill>
              </a:rPr>
              <a:t> </a:t>
            </a:r>
            <a:r>
              <a:rPr lang="sk-SK" dirty="0" smtClean="0">
                <a:solidFill>
                  <a:srgbClr val="002060"/>
                </a:solidFill>
              </a:rPr>
              <a:t>       prostredie, efektívne využívanie </a:t>
            </a:r>
          </a:p>
          <a:p>
            <a:r>
              <a:rPr lang="sk-SK" dirty="0">
                <a:solidFill>
                  <a:srgbClr val="002060"/>
                </a:solidFill>
              </a:rPr>
              <a:t> </a:t>
            </a:r>
            <a:r>
              <a:rPr lang="sk-SK" dirty="0" smtClean="0">
                <a:solidFill>
                  <a:srgbClr val="002060"/>
                </a:solidFill>
              </a:rPr>
              <a:t>       zdrojov a surovín</a:t>
            </a:r>
            <a:endParaRPr lang="sk-SK" dirty="0">
              <a:solidFill>
                <a:srgbClr val="002060"/>
              </a:solidFill>
            </a:endParaRPr>
          </a:p>
        </p:txBody>
      </p:sp>
      <p:sp>
        <p:nvSpPr>
          <p:cNvPr id="5" name="Ovál 4"/>
          <p:cNvSpPr/>
          <p:nvPr/>
        </p:nvSpPr>
        <p:spPr>
          <a:xfrm>
            <a:off x="7155752" y="4656518"/>
            <a:ext cx="1509438" cy="6330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587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5774" y="271766"/>
            <a:ext cx="8723126" cy="12141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sk-SK" alt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ORIZON</a:t>
            </a:r>
            <a:r>
              <a:rPr lang="en-GB" altLang="en-US" sz="3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2020 </a:t>
            </a:r>
            <a:r>
              <a:rPr lang="sk-SK" altLang="en-US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k-SK" altLang="en-US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GB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Bublina v tvare šípky nadol 3"/>
          <p:cNvSpPr/>
          <p:nvPr/>
        </p:nvSpPr>
        <p:spPr>
          <a:xfrm>
            <a:off x="2146412" y="886745"/>
            <a:ext cx="7781943" cy="1266331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3899"/>
            </a:avLst>
          </a:prstGeom>
          <a:solidFill>
            <a:srgbClr val="67A8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2146412" y="1030701"/>
            <a:ext cx="7740538" cy="523220"/>
          </a:xfrm>
          <a:prstGeom prst="rect">
            <a:avLst/>
          </a:prstGeom>
          <a:solidFill>
            <a:srgbClr val="67A8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Pracovný program SC5 „KLÍMA“ 2018 - 2020</a:t>
            </a:r>
            <a:endParaRPr lang="sk-SK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98389" y="2469368"/>
            <a:ext cx="11177895" cy="6378104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49437">
              <a:spcAft>
                <a:spcPts val="48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Rozpočet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2014-2020 cca </a:t>
            </a:r>
            <a:r>
              <a:rPr lang="en-GB" sz="2800" b="1" u="sng" dirty="0" smtClean="0">
                <a:solidFill>
                  <a:schemeClr val="accent1">
                    <a:lumMod val="50000"/>
                  </a:schemeClr>
                </a:solidFill>
              </a:rPr>
              <a:t>30 </a:t>
            </a:r>
            <a:r>
              <a:rPr lang="sk-SK" sz="2800" b="1" u="sng" dirty="0" smtClean="0">
                <a:solidFill>
                  <a:schemeClr val="accent1">
                    <a:lumMod val="50000"/>
                  </a:schemeClr>
                </a:solidFill>
              </a:rPr>
              <a:t>miliárd </a:t>
            </a:r>
            <a:r>
              <a:rPr lang="en-GB" sz="2800" b="1" u="sng" dirty="0" smtClean="0">
                <a:solidFill>
                  <a:schemeClr val="accent1">
                    <a:lumMod val="50000"/>
                  </a:schemeClr>
                </a:solidFill>
              </a:rPr>
              <a:t>€</a:t>
            </a:r>
            <a:r>
              <a:rPr lang="sk-SK" sz="2800" b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sz="28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 defTabSz="449437">
              <a:spcAft>
                <a:spcPts val="48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sk-SK" sz="2800" b="1" u="sng" dirty="0" smtClean="0">
                <a:solidFill>
                  <a:schemeClr val="accent1">
                    <a:lumMod val="50000"/>
                  </a:schemeClr>
                </a:solidFill>
              </a:rPr>
              <a:t>Posledný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 pracovný program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 Horizon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 2020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</a:rPr>
              <a:t>(na 3 roky)</a:t>
            </a:r>
          </a:p>
          <a:p>
            <a:pPr algn="just" defTabSz="449437">
              <a:spcAft>
                <a:spcPts val="48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Cieľom</a:t>
            </a:r>
            <a:r>
              <a:rPr lang="sk-SK" sz="2800" dirty="0" smtClean="0">
                <a:solidFill>
                  <a:srgbClr val="FF0000"/>
                </a:solidFill>
              </a:rPr>
              <a:t> 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aktivít Spoločenskej výzvy SC5 je dospieť k hospodárstvu, ktoré účinne využíva zdroje a je odolné voči klimatickým zmenám. </a:t>
            </a:r>
          </a:p>
          <a:p>
            <a:pPr algn="just" defTabSz="449437">
              <a:spcAft>
                <a:spcPts val="48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Projekty prispievajú k </a:t>
            </a:r>
            <a:r>
              <a:rPr lang="sk-SK" sz="2800" b="1" u="sng" dirty="0" smtClean="0">
                <a:solidFill>
                  <a:schemeClr val="accent1">
                    <a:lumMod val="50000"/>
                  </a:schemeClr>
                </a:solidFill>
              </a:rPr>
              <a:t>ochrane prírodných zdrojov 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a ekosystémov, </a:t>
            </a:r>
            <a:r>
              <a:rPr lang="sk-SK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        k zvýšeniu konkurencieschopnosti Európy a zlepšeniu životných podmienok. </a:t>
            </a:r>
          </a:p>
          <a:p>
            <a:pPr algn="just" defTabSz="449437">
              <a:spcAft>
                <a:spcPts val="48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Cieľom je tiež  dosiahnuť </a:t>
            </a:r>
            <a:r>
              <a:rPr lang="sk-SK" sz="2800" b="1" u="sng" dirty="0" smtClean="0">
                <a:solidFill>
                  <a:schemeClr val="accent1">
                    <a:lumMod val="50000"/>
                  </a:schemeClr>
                </a:solidFill>
              </a:rPr>
              <a:t>udržateľné dodávky surovín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just" defTabSz="449437">
              <a:spcAft>
                <a:spcPts val="480"/>
              </a:spcAft>
              <a:buClr>
                <a:schemeClr val="accent3">
                  <a:lumMod val="50000"/>
                </a:schemeClr>
              </a:buClr>
              <a:buFont typeface="Wingdings 2" pitchFamily="18" charset="2"/>
              <a:buNone/>
              <a:defRPr/>
            </a:pPr>
            <a:endParaRPr lang="sk-SK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7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503548" y="171450"/>
            <a:ext cx="10640702" cy="4895850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sk-SK" alt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Cieľ oblasti SC5 - 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Opatrenia v oblasti klímy, životného prostredia, efektívne využívanie zdrojov a suroviny</a:t>
            </a:r>
            <a:endParaRPr lang="en-GB" altLang="en-US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65138" lvl="1" indent="-285750">
              <a:spcBef>
                <a:spcPts val="1800"/>
              </a:spcBef>
              <a:spcAft>
                <a:spcPts val="0"/>
              </a:spcAft>
              <a:buClr>
                <a:srgbClr val="C8DF33"/>
              </a:buClr>
              <a:buFont typeface="Wingdings" panose="05000000000000000000" pitchFamily="2" charset="2"/>
              <a:buChar char="ü"/>
            </a:pPr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</a:rPr>
              <a:t>prechod na ekologickejšie, efektívnejšie využívanie zdrojov a odolnosť voči zmene klímy v súlade s prírodným prostredím </a:t>
            </a:r>
          </a:p>
          <a:p>
            <a:pPr marL="465138" lvl="1" indent="-285750">
              <a:spcAft>
                <a:spcPts val="0"/>
              </a:spcAft>
              <a:buClr>
                <a:srgbClr val="C8DF33"/>
              </a:buClr>
              <a:buFont typeface="Wingdings" panose="05000000000000000000" pitchFamily="2" charset="2"/>
              <a:buChar char="ü"/>
            </a:pPr>
            <a:r>
              <a:rPr lang="sk-SK" sz="2400" dirty="0" smtClean="0">
                <a:solidFill>
                  <a:schemeClr val="accent1">
                    <a:lumMod val="50000"/>
                  </a:schemeClr>
                </a:solidFill>
              </a:rPr>
              <a:t>silný záväzok podporovať ciele OSN pre trvalo udržateľný rozvoj a ciele Parížskej dohody o zmene klímy</a:t>
            </a:r>
            <a:endParaRPr lang="en-US" alt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Down Arrow 6"/>
          <p:cNvSpPr/>
          <p:nvPr/>
        </p:nvSpPr>
        <p:spPr>
          <a:xfrm>
            <a:off x="5607875" y="2342213"/>
            <a:ext cx="432048" cy="554324"/>
          </a:xfrm>
          <a:prstGeom prst="downArrow">
            <a:avLst/>
          </a:prstGeom>
          <a:solidFill>
            <a:srgbClr val="578DA3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5" name="Obdĺžnik 4"/>
          <p:cNvSpPr/>
          <p:nvPr/>
        </p:nvSpPr>
        <p:spPr>
          <a:xfrm>
            <a:off x="2655547" y="2996602"/>
            <a:ext cx="6336704" cy="583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>
              <a:spcBef>
                <a:spcPct val="20000"/>
              </a:spcBef>
              <a:spcAft>
                <a:spcPts val="600"/>
              </a:spcAft>
              <a:buClr>
                <a:srgbClr val="C8DF33"/>
              </a:buClr>
              <a:buSzPct val="120000"/>
            </a:pPr>
            <a:r>
              <a:rPr lang="en-GB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2018-2020 </a:t>
            </a:r>
            <a:r>
              <a:rPr lang="sk-SK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=</a:t>
            </a:r>
            <a:r>
              <a:rPr lang="en-GB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1</a:t>
            </a:r>
            <a:r>
              <a:rPr lang="sk-SK" sz="28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,1 mld. </a:t>
            </a:r>
            <a:r>
              <a:rPr lang="en-GB" sz="28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</a:rPr>
              <a:t>€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19150" y="3752189"/>
            <a:ext cx="9982199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20000"/>
              </a:spcBef>
              <a:spcAft>
                <a:spcPts val="0"/>
              </a:spcAft>
              <a:buClr>
                <a:srgbClr val="C8DF33"/>
              </a:buClr>
              <a:buSzPct val="120000"/>
            </a:pPr>
            <a:r>
              <a:rPr lang="en-US" altLang="en-US" sz="2800" b="1" kern="0" dirty="0">
                <a:solidFill>
                  <a:schemeClr val="accent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sk-SK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viacročné výzvy (CALLS)</a:t>
            </a:r>
            <a:r>
              <a:rPr lang="en-US" altLang="en-US" sz="2800" b="1" kern="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sk-SK" altLang="en-US" sz="2800" b="1" kern="0" dirty="0" smtClean="0">
              <a:solidFill>
                <a:schemeClr val="accent1">
                  <a:lumMod val="50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eaLnBrk="0" hangingPunct="0">
              <a:spcBef>
                <a:spcPct val="20000"/>
              </a:spcBef>
              <a:spcAft>
                <a:spcPts val="0"/>
              </a:spcAft>
              <a:buClr>
                <a:srgbClr val="C8DF33"/>
              </a:buClr>
              <a:buSzPct val="120000"/>
            </a:pPr>
            <a:endParaRPr lang="sk-SK" sz="2400" kern="0" dirty="0">
              <a:solidFill>
                <a:schemeClr val="accent1">
                  <a:lumMod val="50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ctr" eaLnBrk="0" hangingPunct="0">
              <a:spcBef>
                <a:spcPct val="20000"/>
              </a:spcBef>
              <a:spcAft>
                <a:spcPts val="0"/>
              </a:spcAft>
              <a:buClr>
                <a:srgbClr val="C8DF33"/>
              </a:buClr>
              <a:buSzPct val="120000"/>
            </a:pP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1. Budovanie </a:t>
            </a:r>
            <a:r>
              <a:rPr lang="sk-SK" sz="2800" b="1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nízkouhlíkovej</a:t>
            </a:r>
            <a:r>
              <a:rPr lang="sk-SK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spoločnosti </a:t>
            </a:r>
            <a:r>
              <a:rPr lang="sk-SK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odolnej voči 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zmenám klímy: </a:t>
            </a:r>
            <a:r>
              <a:rPr lang="sk-SK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opatrenia v oblasti klímy na podporu 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Parížskej dohody</a:t>
            </a:r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endParaRPr lang="sk-SK" sz="28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ctr" eaLnBrk="0" hangingPunct="0">
              <a:spcBef>
                <a:spcPct val="20000"/>
              </a:spcBef>
              <a:spcAft>
                <a:spcPts val="0"/>
              </a:spcAft>
              <a:buClr>
                <a:srgbClr val="C8DF33"/>
              </a:buClr>
              <a:buSzPct val="120000"/>
            </a:pPr>
            <a:endParaRPr lang="sk-SK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2. </a:t>
            </a:r>
            <a:r>
              <a:rPr lang="sk-SK" sz="28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Ozelenanie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sk-SK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hospodárstva v súlade s cieľmi 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TUR</a:t>
            </a:r>
            <a:endParaRPr lang="sk-SK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180975" lvl="2" eaLnBrk="0" hangingPunct="0">
              <a:spcBef>
                <a:spcPct val="20000"/>
              </a:spcBef>
              <a:spcAft>
                <a:spcPts val="600"/>
              </a:spcAft>
            </a:pPr>
            <a:endParaRPr lang="en-GB" sz="2400" b="0" kern="0" dirty="0">
              <a:solidFill>
                <a:srgbClr val="000000">
                  <a:lumMod val="85000"/>
                  <a:lumOff val="15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60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742950" y="228600"/>
            <a:ext cx="91630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sk-SK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ypy projektov v oblasti SC5 H2020</a:t>
            </a:r>
            <a:endParaRPr lang="sk-SK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Zástupný symbol obsah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266997"/>
              </p:ext>
            </p:extLst>
          </p:nvPr>
        </p:nvGraphicFramePr>
        <p:xfrm>
          <a:off x="342900" y="1226641"/>
          <a:ext cx="10382251" cy="514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150"/>
                <a:gridCol w="2819400"/>
                <a:gridCol w="5372100"/>
                <a:gridCol w="609601"/>
              </a:tblGrid>
              <a:tr h="486965">
                <a:tc>
                  <a:txBody>
                    <a:bodyPr/>
                    <a:lstStyle/>
                    <a:p>
                      <a:pPr algn="ctr"/>
                      <a:r>
                        <a:rPr lang="sk-SK" sz="2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Typ</a:t>
                      </a:r>
                      <a:endParaRPr lang="sk-SK" sz="2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Miera financovania</a:t>
                      </a: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Aktivity v projektoch</a:t>
                      </a:r>
                      <a:endParaRPr lang="sk-SK" sz="2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2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481020">
                <a:tc>
                  <a:txBody>
                    <a:bodyPr/>
                    <a:lstStyle/>
                    <a:p>
                      <a:pPr algn="ctr"/>
                      <a:r>
                        <a:rPr lang="sk-SK" sz="4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RIA</a:t>
                      </a:r>
                      <a:endParaRPr lang="sk-SK" sz="4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4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  <a:p>
                      <a:pPr algn="ctr"/>
                      <a:r>
                        <a:rPr lang="sk-SK" sz="2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≥ 3</a:t>
                      </a:r>
                      <a:r>
                        <a:rPr lang="sk-SK" sz="24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subjekty MS/AS </a:t>
                      </a:r>
                      <a:endParaRPr lang="sk-SK" sz="2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Základný a aplikovaný výskum,</a:t>
                      </a:r>
                      <a:r>
                        <a:rPr lang="sk-SK" sz="20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sk-SK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vývoj a integrácia technológií, testovanie a overovanie prostredníctvom</a:t>
                      </a:r>
                      <a:r>
                        <a:rPr lang="sk-SK" sz="20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prototypov, laboratória, alebo simulovaného prostredia...</a:t>
                      </a:r>
                      <a:endParaRPr lang="sk-SK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36-48 mes.</a:t>
                      </a:r>
                      <a:endParaRPr lang="sk-SK" sz="2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00154">
                <a:tc>
                  <a:txBody>
                    <a:bodyPr/>
                    <a:lstStyle/>
                    <a:p>
                      <a:pPr algn="ctr"/>
                      <a:r>
                        <a:rPr lang="sk-SK" sz="4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IA</a:t>
                      </a:r>
                      <a:endParaRPr lang="sk-SK" sz="4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4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70%</a:t>
                      </a:r>
                      <a:r>
                        <a:rPr lang="sk-SK" sz="32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sk-SK" sz="2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(100% NGO)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≥ 3</a:t>
                      </a:r>
                      <a:r>
                        <a:rPr lang="sk-SK" sz="24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subjekty MS/AS</a:t>
                      </a:r>
                      <a:endParaRPr lang="sk-SK" sz="24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Projekty zamerané na vytváranie nových alebo vylepšených produktov, procesov a služieb. </a:t>
                      </a:r>
                      <a:r>
                        <a:rPr lang="sk-SK" sz="200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Prototypovanie</a:t>
                      </a:r>
                      <a:r>
                        <a:rPr lang="sk-SK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testovanie, demonštračné aktivity, pilotáž, validácia vo veľkom</a:t>
                      </a:r>
                      <a:r>
                        <a:rPr lang="sk-SK" sz="20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meradle, trhové uplatnenie...</a:t>
                      </a:r>
                      <a:endParaRPr lang="sk-SK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30-36 mes.</a:t>
                      </a:r>
                      <a:endParaRPr lang="sk-SK" sz="2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 anchor="ctr"/>
                </a:tc>
              </a:tr>
              <a:tr h="1481020">
                <a:tc>
                  <a:txBody>
                    <a:bodyPr/>
                    <a:lstStyle/>
                    <a:p>
                      <a:pPr algn="ctr"/>
                      <a:r>
                        <a:rPr lang="sk-SK" sz="4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CSA</a:t>
                      </a:r>
                      <a:endParaRPr lang="sk-SK" sz="4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4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≥ 1</a:t>
                      </a:r>
                      <a:r>
                        <a:rPr lang="sk-SK" sz="24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subjekt MS/AS</a:t>
                      </a:r>
                      <a:endParaRPr lang="sk-SK" sz="240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sz="2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NIE výskumné aktivity</a:t>
                      </a:r>
                      <a:r>
                        <a:rPr lang="sk-SK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!</a:t>
                      </a:r>
                      <a:r>
                        <a:rPr lang="sk-SK" sz="20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sk-SK" sz="2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Podpora výskumu a inovácií. Štandardizácia,</a:t>
                      </a:r>
                      <a:r>
                        <a:rPr lang="sk-SK" sz="20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sk-SK" sz="2000" b="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networking</a:t>
                      </a:r>
                      <a:r>
                        <a:rPr lang="sk-SK" sz="200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politický dialóg, šírenie a zvyšovanie povedomia, vzájomné vzdelávanie...</a:t>
                      </a:r>
                      <a:endParaRPr lang="sk-SK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12-48 mes.</a:t>
                      </a:r>
                      <a:endParaRPr lang="sk-SK" sz="24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5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5" t="21967" r="6760"/>
          <a:stretch/>
        </p:blipFill>
        <p:spPr>
          <a:xfrm>
            <a:off x="344856" y="1178834"/>
            <a:ext cx="10838959" cy="5450566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344856" y="470948"/>
            <a:ext cx="8629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TECHNOLOGY READINESS LEVEL</a:t>
            </a:r>
            <a:endParaRPr lang="sk-SK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ám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TM03457475[[fn=Rám]]</Template>
  <TotalTime>2387</TotalTime>
  <Words>1429</Words>
  <Application>Microsoft Office PowerPoint</Application>
  <PresentationFormat>Širokouhlá</PresentationFormat>
  <Paragraphs>236</Paragraphs>
  <Slides>27</Slides>
  <Notes>22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5" baseType="lpstr">
      <vt:lpstr>Arial</vt:lpstr>
      <vt:lpstr>Calibri</vt:lpstr>
      <vt:lpstr>Corbel</vt:lpstr>
      <vt:lpstr>EC Square Sans Pro Medium</vt:lpstr>
      <vt:lpstr>Verdana</vt:lpstr>
      <vt:lpstr>Wingdings</vt:lpstr>
      <vt:lpstr>Wingdings 2</vt:lpstr>
      <vt:lpstr>Rám</vt:lpstr>
      <vt:lpstr>Téma cirkulárnej ekonomiky v  Programe HORIZONT 2020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 cirkulárnej ekonomiky v  Programe HORIZONT 2020</dc:title>
  <dc:creator>Tuzinska Miroslava</dc:creator>
  <cp:lastModifiedBy>Tuzinska Miroslava</cp:lastModifiedBy>
  <cp:revision>122</cp:revision>
  <cp:lastPrinted>2019-10-24T16:05:07Z</cp:lastPrinted>
  <dcterms:created xsi:type="dcterms:W3CDTF">2019-10-18T10:36:44Z</dcterms:created>
  <dcterms:modified xsi:type="dcterms:W3CDTF">2019-10-31T08:34:25Z</dcterms:modified>
</cp:coreProperties>
</file>