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6"/>
  </p:notesMasterIdLst>
  <p:sldIdLst>
    <p:sldId id="256" r:id="rId5"/>
    <p:sldId id="324" r:id="rId6"/>
    <p:sldId id="288" r:id="rId7"/>
    <p:sldId id="368" r:id="rId8"/>
    <p:sldId id="2142533688" r:id="rId9"/>
    <p:sldId id="2142533690" r:id="rId10"/>
    <p:sldId id="2142533679" r:id="rId11"/>
    <p:sldId id="304" r:id="rId12"/>
    <p:sldId id="2142533687" r:id="rId13"/>
    <p:sldId id="2142533689" r:id="rId14"/>
    <p:sldId id="303" r:id="rId15"/>
  </p:sldIdLst>
  <p:sldSz cx="12192000" cy="6858000"/>
  <p:notesSz cx="6805613" cy="9939338"/>
  <p:kinsoku lang="ja-JP" invalStChars="、。，．・：；？！゛゜ヽヾゝゞ々’”）〕］｝〉》」』】°‰′″℃￠％!%),.:;?]}｡｣､･ﾞﾟ" invalEndChars="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FFF"/>
    <a:srgbClr val="6699FF"/>
    <a:srgbClr val="1982FF"/>
    <a:srgbClr val="990099"/>
    <a:srgbClr val="9999FF"/>
    <a:srgbClr val="9966FF"/>
    <a:srgbClr val="FF99FF"/>
    <a:srgbClr val="FAFAFA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58" autoAdjust="0"/>
  </p:normalViewPr>
  <p:slideViewPr>
    <p:cSldViewPr snapToGrid="0">
      <p:cViewPr varScale="1">
        <p:scale>
          <a:sx n="87" d="100"/>
          <a:sy n="87" d="100"/>
        </p:scale>
        <p:origin x="52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53E08-FD32-0741-A700-FEEA0972D628}" type="datetimeFigureOut">
              <a:rPr lang="en-NL" smtClean="0"/>
              <a:t>10/15/2024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34F07-C27C-5344-9966-3CA5DA0FBB9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1168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bm4eu.eu/result/publications-2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PARC will not start from scratch. PARC will build on lessons and knowledge learned and go beyond previous initiatives, notably the European “</a:t>
            </a:r>
            <a:r>
              <a:rPr lang="en-US" dirty="0">
                <a:hlinkClick r:id="rId3"/>
              </a:rPr>
              <a:t>Human biomonitoring for Europe ↗</a:t>
            </a:r>
            <a:r>
              <a:rPr lang="en-US" dirty="0"/>
              <a:t>” (HBM4EU), funded by Horizon 2020, which investigated the internal exposure of people to </a:t>
            </a:r>
            <a:r>
              <a:rPr lang="en-US" dirty="0" err="1"/>
              <a:t>prioritised</a:t>
            </a:r>
            <a:r>
              <a:rPr lang="en-US" dirty="0"/>
              <a:t> chemicals, identified the impact of exposure on health and facilitated the transfer of scientific results into policy. Before that, HBM4EU was fed by projects such as the Support </a:t>
            </a:r>
            <a:r>
              <a:rPr lang="en-US" dirty="0" err="1"/>
              <a:t>BIOmonitoring</a:t>
            </a:r>
            <a:r>
              <a:rPr lang="en-US" dirty="0"/>
              <a:t> in Europe (ESBIO), the Consortium to Perform Human Biomonitoring on a European Scale (COPHES) and the Feasibility study DEMOCOPHES.</a:t>
            </a:r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4F07-C27C-5344-9966-3CA5DA0FBB9A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0067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4F07-C27C-5344-9966-3CA5DA0FBB9A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30755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4F07-C27C-5344-9966-3CA5DA0FBB9A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4098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Cieľ 1 - spolupráca - WP2 a 3; Cieľ 2 Výskum a inovácie– WP 4, 5, 6;  Cieľ 3  - WP 7 a 9;   Dialóg – identifikácia chýbajúcich dát a metód na podporu rozhodovania v oblasti tvorby regulácií a legislatívy</a:t>
            </a:r>
            <a:endParaRPr lang="en-GB" dirty="0"/>
          </a:p>
          <a:p>
            <a:r>
              <a:rPr lang="sk-SK" dirty="0"/>
              <a:t>IATA = </a:t>
            </a:r>
            <a:r>
              <a:rPr lang="sk-SK" dirty="0" err="1"/>
              <a:t>Integrated</a:t>
            </a:r>
            <a:r>
              <a:rPr lang="sk-SK" dirty="0"/>
              <a:t> </a:t>
            </a:r>
            <a:r>
              <a:rPr lang="sk-SK" dirty="0" err="1"/>
              <a:t>Approaches</a:t>
            </a:r>
            <a:r>
              <a:rPr lang="sk-SK" dirty="0"/>
              <a:t> to </a:t>
            </a:r>
            <a:r>
              <a:rPr lang="sk-SK" dirty="0" err="1"/>
              <a:t>Testing</a:t>
            </a:r>
            <a:r>
              <a:rPr lang="sk-SK" dirty="0"/>
              <a:t> and Assessment of </a:t>
            </a:r>
            <a:r>
              <a:rPr lang="sk-SK" dirty="0" err="1"/>
              <a:t>Chemicals</a:t>
            </a:r>
            <a:r>
              <a:rPr lang="sk-SK" dirty="0"/>
              <a:t> (</a:t>
            </a:r>
            <a:r>
              <a:rPr lang="sk-SK" dirty="0" err="1"/>
              <a:t>area</a:t>
            </a:r>
            <a:r>
              <a:rPr lang="sk-SK" dirty="0"/>
              <a:t> – </a:t>
            </a:r>
            <a:r>
              <a:rPr lang="sk-SK" dirty="0" err="1"/>
              <a:t>EDs</a:t>
            </a:r>
            <a:r>
              <a:rPr lang="sk-SK" dirty="0"/>
              <a:t>, </a:t>
            </a:r>
            <a:r>
              <a:rPr lang="sk-SK" dirty="0" err="1"/>
              <a:t>Target</a:t>
            </a:r>
            <a:r>
              <a:rPr lang="sk-SK" dirty="0"/>
              <a:t> organ toxicity, </a:t>
            </a:r>
            <a:r>
              <a:rPr lang="sk-SK" dirty="0" err="1"/>
              <a:t>genotoxicity</a:t>
            </a:r>
            <a:r>
              <a:rPr lang="sk-SK" dirty="0"/>
              <a:t>...),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en-US" b="1" dirty="0"/>
              <a:t>combine</a:t>
            </a:r>
            <a:r>
              <a:rPr lang="sk-SK" b="1" dirty="0"/>
              <a:t>s</a:t>
            </a:r>
            <a:r>
              <a:rPr lang="en-US" b="1" dirty="0"/>
              <a:t> multiple sources of information to conclude on the toxicity of chemicals</a:t>
            </a:r>
            <a:r>
              <a:rPr lang="en-US" dirty="0"/>
              <a:t>. These approaches are developed to address a specific regulatory scenario or decision context.</a:t>
            </a:r>
            <a:r>
              <a:rPr lang="sk-SK" dirty="0"/>
              <a:t>EWS = systém včasného varovania</a:t>
            </a:r>
          </a:p>
          <a:p>
            <a:r>
              <a:rPr lang="sk-SK" dirty="0" err="1"/>
              <a:t>Review</a:t>
            </a:r>
            <a:r>
              <a:rPr lang="sk-SK" dirty="0"/>
              <a:t> </a:t>
            </a:r>
            <a:r>
              <a:rPr lang="sk-SK" dirty="0" err="1"/>
              <a:t>current</a:t>
            </a:r>
            <a:r>
              <a:rPr lang="sk-SK" dirty="0"/>
              <a:t> </a:t>
            </a:r>
            <a:r>
              <a:rPr lang="sk-SK" dirty="0" err="1"/>
              <a:t>regulatory</a:t>
            </a:r>
            <a:r>
              <a:rPr lang="sk-SK" dirty="0"/>
              <a:t> </a:t>
            </a:r>
            <a:r>
              <a:rPr lang="sk-SK" dirty="0" err="1"/>
              <a:t>processes</a:t>
            </a:r>
            <a:r>
              <a:rPr lang="sk-SK" dirty="0"/>
              <a:t> – </a:t>
            </a:r>
            <a:r>
              <a:rPr lang="sk-SK" dirty="0" err="1"/>
              <a:t>ways</a:t>
            </a:r>
            <a:r>
              <a:rPr lang="sk-SK" dirty="0"/>
              <a:t> to </a:t>
            </a:r>
            <a:r>
              <a:rPr lang="sk-SK" dirty="0" err="1"/>
              <a:t>harmonize</a:t>
            </a:r>
            <a:r>
              <a:rPr lang="sk-SK" dirty="0"/>
              <a:t> – </a:t>
            </a:r>
            <a:r>
              <a:rPr lang="sk-SK" dirty="0" err="1"/>
              <a:t>based</a:t>
            </a:r>
            <a:r>
              <a:rPr lang="sk-SK" dirty="0"/>
              <a:t> on </a:t>
            </a:r>
            <a:r>
              <a:rPr lang="sk-SK" dirty="0" err="1"/>
              <a:t>substance</a:t>
            </a:r>
            <a:r>
              <a:rPr lang="sk-SK" dirty="0"/>
              <a:t> (1 </a:t>
            </a:r>
            <a:r>
              <a:rPr lang="sk-SK" dirty="0" err="1"/>
              <a:t>substance</a:t>
            </a:r>
            <a:r>
              <a:rPr lang="sk-SK" dirty="0"/>
              <a:t> – 1 </a:t>
            </a:r>
            <a:r>
              <a:rPr lang="sk-SK" dirty="0" err="1"/>
              <a:t>assessment</a:t>
            </a:r>
            <a:r>
              <a:rPr lang="sk-SK" dirty="0"/>
              <a:t>), </a:t>
            </a:r>
            <a:r>
              <a:rPr lang="sk-SK" dirty="0" err="1"/>
              <a:t>effect</a:t>
            </a:r>
            <a:r>
              <a:rPr lang="sk-SK" dirty="0"/>
              <a:t> (ED, </a:t>
            </a:r>
            <a:r>
              <a:rPr lang="sk-SK" dirty="0" err="1"/>
              <a:t>genotox</a:t>
            </a:r>
            <a:r>
              <a:rPr lang="sk-SK" dirty="0"/>
              <a:t>, </a:t>
            </a:r>
            <a:r>
              <a:rPr lang="sk-SK" dirty="0" err="1"/>
              <a:t>neurotox</a:t>
            </a:r>
            <a:r>
              <a:rPr lang="sk-SK" dirty="0"/>
              <a:t> ++) or </a:t>
            </a:r>
            <a:r>
              <a:rPr lang="sk-SK" dirty="0" err="1"/>
              <a:t>tools</a:t>
            </a:r>
            <a:r>
              <a:rPr lang="sk-SK" dirty="0"/>
              <a:t> </a:t>
            </a:r>
            <a:r>
              <a:rPr lang="sk-SK" dirty="0" err="1"/>
              <a:t>used</a:t>
            </a:r>
            <a:r>
              <a:rPr lang="sk-SK" dirty="0"/>
              <a:t> (</a:t>
            </a:r>
            <a:r>
              <a:rPr lang="sk-SK" dirty="0" err="1"/>
              <a:t>methods</a:t>
            </a:r>
            <a:r>
              <a:rPr lang="sk-SK" dirty="0"/>
              <a:t>) + HARMONISE</a:t>
            </a:r>
          </a:p>
          <a:p>
            <a:r>
              <a:rPr lang="sk-SK" dirty="0" err="1"/>
              <a:t>Innovation</a:t>
            </a:r>
            <a:r>
              <a:rPr lang="sk-SK" dirty="0"/>
              <a:t> of RA (</a:t>
            </a:r>
            <a:r>
              <a:rPr lang="sk-SK" dirty="0" err="1"/>
              <a:t>transposing</a:t>
            </a:r>
            <a:r>
              <a:rPr lang="sk-SK" dirty="0"/>
              <a:t> </a:t>
            </a:r>
            <a:r>
              <a:rPr lang="sk-SK" dirty="0" err="1"/>
              <a:t>results</a:t>
            </a:r>
            <a:r>
              <a:rPr lang="sk-SK" dirty="0"/>
              <a:t> – </a:t>
            </a:r>
            <a:r>
              <a:rPr lang="sk-SK" dirty="0" err="1"/>
              <a:t>e.g</a:t>
            </a:r>
            <a:r>
              <a:rPr lang="sk-SK" dirty="0"/>
              <a:t>.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mixtures</a:t>
            </a:r>
            <a:r>
              <a:rPr lang="sk-SK" dirty="0"/>
              <a:t>); nové dáta, vedomosti, metódy a </a:t>
            </a:r>
            <a:r>
              <a:rPr lang="sk-SK" dirty="0" err="1"/>
              <a:t>naástroje</a:t>
            </a:r>
            <a:r>
              <a:rPr lang="sk-SK" dirty="0"/>
              <a:t> pre legislatívny proces; </a:t>
            </a:r>
          </a:p>
          <a:p>
            <a:r>
              <a:rPr lang="sk-SK" dirty="0" err="1"/>
              <a:t>Integrative</a:t>
            </a:r>
            <a:r>
              <a:rPr lang="sk-SK" dirty="0"/>
              <a:t> </a:t>
            </a:r>
            <a:r>
              <a:rPr lang="sk-SK" dirty="0" err="1"/>
              <a:t>exposure</a:t>
            </a:r>
            <a:r>
              <a:rPr lang="sk-SK" dirty="0"/>
              <a:t> and RA – </a:t>
            </a:r>
            <a:r>
              <a:rPr lang="sk-SK" dirty="0" err="1"/>
              <a:t>combining</a:t>
            </a:r>
            <a:r>
              <a:rPr lang="sk-SK" dirty="0"/>
              <a:t> </a:t>
            </a:r>
            <a:r>
              <a:rPr lang="sk-SK" dirty="0" err="1"/>
              <a:t>data</a:t>
            </a:r>
            <a:r>
              <a:rPr lang="sk-SK" dirty="0"/>
              <a:t> and </a:t>
            </a:r>
            <a:r>
              <a:rPr lang="sk-SK" dirty="0" err="1"/>
              <a:t>methods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different</a:t>
            </a:r>
            <a:r>
              <a:rPr lang="sk-SK" dirty="0"/>
              <a:t> </a:t>
            </a:r>
            <a:r>
              <a:rPr lang="sk-SK" dirty="0" err="1"/>
              <a:t>disciplines</a:t>
            </a:r>
            <a:r>
              <a:rPr lang="sk-SK" dirty="0"/>
              <a:t> and  </a:t>
            </a:r>
            <a:r>
              <a:rPr lang="sk-SK" dirty="0" err="1"/>
              <a:t>approaches</a:t>
            </a:r>
            <a:r>
              <a:rPr lang="sk-SK" dirty="0"/>
              <a:t> (</a:t>
            </a:r>
            <a:r>
              <a:rPr lang="sk-SK" dirty="0" err="1"/>
              <a:t>tox</a:t>
            </a:r>
            <a:r>
              <a:rPr lang="sk-SK" dirty="0"/>
              <a:t>, </a:t>
            </a:r>
            <a:r>
              <a:rPr lang="sk-SK" dirty="0" err="1"/>
              <a:t>epi</a:t>
            </a:r>
            <a:r>
              <a:rPr lang="sk-SK" dirty="0"/>
              <a:t>, </a:t>
            </a:r>
            <a:r>
              <a:rPr lang="sk-SK" dirty="0" err="1"/>
              <a:t>bioinformatics</a:t>
            </a:r>
            <a:r>
              <a:rPr lang="sk-SK" dirty="0"/>
              <a:t>, </a:t>
            </a:r>
            <a:r>
              <a:rPr lang="sk-SK" dirty="0" err="1"/>
              <a:t>internal</a:t>
            </a:r>
            <a:r>
              <a:rPr lang="sk-SK" dirty="0"/>
              <a:t> (HBM) and </a:t>
            </a:r>
            <a:r>
              <a:rPr lang="sk-SK" dirty="0" err="1"/>
              <a:t>external</a:t>
            </a:r>
            <a:r>
              <a:rPr lang="sk-SK" dirty="0"/>
              <a:t> </a:t>
            </a:r>
            <a:r>
              <a:rPr lang="sk-SK" dirty="0" err="1"/>
              <a:t>exposure</a:t>
            </a:r>
            <a:r>
              <a:rPr lang="sk-SK" dirty="0"/>
              <a:t> (</a:t>
            </a:r>
            <a:r>
              <a:rPr lang="sk-SK" dirty="0" err="1"/>
              <a:t>enviro</a:t>
            </a:r>
            <a:r>
              <a:rPr lang="sk-SK" dirty="0"/>
              <a:t>)</a:t>
            </a:r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4F07-C27C-5344-9966-3CA5DA0FBB9A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17135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Cruelty</a:t>
            </a:r>
            <a:r>
              <a:rPr lang="sk-SK" dirty="0"/>
              <a:t> </a:t>
            </a:r>
            <a:r>
              <a:rPr lang="sk-SK" dirty="0" err="1"/>
              <a:t>Free</a:t>
            </a:r>
            <a:r>
              <a:rPr lang="sk-SK" dirty="0"/>
              <a:t> </a:t>
            </a:r>
            <a:r>
              <a:rPr lang="sk-SK" dirty="0" err="1"/>
              <a:t>Europe</a:t>
            </a:r>
            <a:r>
              <a:rPr lang="sk-SK" dirty="0"/>
              <a:t> = </a:t>
            </a:r>
            <a:r>
              <a:rPr lang="sk-SK" dirty="0" err="1"/>
              <a:t>neziskova</a:t>
            </a:r>
            <a:r>
              <a:rPr lang="sk-SK" dirty="0"/>
              <a:t> </a:t>
            </a:r>
            <a:r>
              <a:rPr lang="sk-SK" dirty="0" err="1"/>
              <a:t>org</a:t>
            </a:r>
            <a:r>
              <a:rPr lang="sk-SK" dirty="0"/>
              <a:t> na ochranu zvierat</a:t>
            </a:r>
          </a:p>
          <a:p>
            <a:r>
              <a:rPr lang="sk-SK" dirty="0" err="1"/>
              <a:t>Eurometaux</a:t>
            </a:r>
            <a:r>
              <a:rPr lang="sk-SK" dirty="0"/>
              <a:t> = </a:t>
            </a:r>
            <a:r>
              <a:rPr lang="sk-SK" dirty="0" err="1"/>
              <a:t>European</a:t>
            </a:r>
            <a:r>
              <a:rPr lang="sk-SK" dirty="0"/>
              <a:t> </a:t>
            </a:r>
            <a:r>
              <a:rPr lang="sk-SK" dirty="0" err="1"/>
              <a:t>Non-Ferrous</a:t>
            </a:r>
            <a:r>
              <a:rPr lang="sk-SK" dirty="0"/>
              <a:t> </a:t>
            </a:r>
            <a:r>
              <a:rPr lang="sk-SK" dirty="0" err="1"/>
              <a:t>Metals</a:t>
            </a:r>
            <a:r>
              <a:rPr lang="sk-SK" dirty="0"/>
              <a:t> Association</a:t>
            </a:r>
          </a:p>
          <a:p>
            <a:r>
              <a:rPr lang="sk-SK" dirty="0"/>
              <a:t>CEFIC = hlavné európske obchodné združenie pre chemický priemysel.</a:t>
            </a:r>
          </a:p>
          <a:p>
            <a:r>
              <a:rPr lang="sk-SK" dirty="0" err="1"/>
              <a:t>Food</a:t>
            </a:r>
            <a:r>
              <a:rPr lang="sk-SK" dirty="0"/>
              <a:t> </a:t>
            </a:r>
            <a:r>
              <a:rPr lang="sk-SK" dirty="0" err="1"/>
              <a:t>Packaging</a:t>
            </a:r>
            <a:r>
              <a:rPr lang="sk-SK" dirty="0"/>
              <a:t> </a:t>
            </a:r>
            <a:r>
              <a:rPr lang="sk-SK" dirty="0" err="1"/>
              <a:t>Forum</a:t>
            </a:r>
            <a:r>
              <a:rPr lang="sk-SK" dirty="0"/>
              <a:t> = nezisková nadácia, vedecká komunikačná organizácia, ktorá poskytuje informácie o chemikáliách vo všetkých obalových materiáloch potravín a ich vplyve na zdravie.</a:t>
            </a:r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4F07-C27C-5344-9966-3CA5DA0FBB9A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1818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PARC Management </a:t>
            </a:r>
            <a:r>
              <a:rPr lang="sk-SK" dirty="0" err="1"/>
              <a:t>Bodies</a:t>
            </a:r>
            <a:r>
              <a:rPr lang="sk-SK" dirty="0"/>
              <a:t> = MB, GSB, CT</a:t>
            </a:r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4F07-C27C-5344-9966-3CA5DA0FBB9A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13443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IATA = </a:t>
            </a:r>
            <a:r>
              <a:rPr lang="sk-SK" dirty="0" err="1"/>
              <a:t>Integrated</a:t>
            </a:r>
            <a:r>
              <a:rPr lang="sk-SK" dirty="0"/>
              <a:t> </a:t>
            </a:r>
            <a:r>
              <a:rPr lang="sk-SK" dirty="0" err="1"/>
              <a:t>Approaches</a:t>
            </a:r>
            <a:r>
              <a:rPr lang="sk-SK" dirty="0"/>
              <a:t> to </a:t>
            </a:r>
            <a:r>
              <a:rPr lang="sk-SK" dirty="0" err="1"/>
              <a:t>Testing</a:t>
            </a:r>
            <a:r>
              <a:rPr lang="sk-SK" dirty="0"/>
              <a:t> and Assessment of </a:t>
            </a:r>
            <a:r>
              <a:rPr lang="sk-SK" dirty="0" err="1"/>
              <a:t>Chemicals</a:t>
            </a:r>
            <a:r>
              <a:rPr lang="sk-SK" dirty="0"/>
              <a:t> (</a:t>
            </a:r>
            <a:r>
              <a:rPr lang="sk-SK" dirty="0" err="1"/>
              <a:t>area</a:t>
            </a:r>
            <a:r>
              <a:rPr lang="sk-SK" dirty="0"/>
              <a:t> – </a:t>
            </a:r>
            <a:r>
              <a:rPr lang="sk-SK" dirty="0" err="1"/>
              <a:t>EDs</a:t>
            </a:r>
            <a:r>
              <a:rPr lang="sk-SK" dirty="0"/>
              <a:t>, </a:t>
            </a:r>
            <a:r>
              <a:rPr lang="sk-SK" dirty="0" err="1"/>
              <a:t>Target</a:t>
            </a:r>
            <a:r>
              <a:rPr lang="sk-SK" dirty="0"/>
              <a:t> organ toxicity, </a:t>
            </a:r>
            <a:r>
              <a:rPr lang="sk-SK" dirty="0" err="1"/>
              <a:t>genotoxicity</a:t>
            </a:r>
            <a:r>
              <a:rPr lang="sk-SK" dirty="0"/>
              <a:t>...)</a:t>
            </a:r>
          </a:p>
          <a:p>
            <a:r>
              <a:rPr lang="sk-SK" dirty="0" err="1"/>
              <a:t>Review</a:t>
            </a:r>
            <a:r>
              <a:rPr lang="sk-SK" dirty="0"/>
              <a:t> </a:t>
            </a:r>
            <a:r>
              <a:rPr lang="sk-SK" dirty="0" err="1"/>
              <a:t>current</a:t>
            </a:r>
            <a:r>
              <a:rPr lang="sk-SK" dirty="0"/>
              <a:t> </a:t>
            </a:r>
            <a:r>
              <a:rPr lang="sk-SK" dirty="0" err="1"/>
              <a:t>regulatory</a:t>
            </a:r>
            <a:r>
              <a:rPr lang="sk-SK" dirty="0"/>
              <a:t> </a:t>
            </a:r>
            <a:r>
              <a:rPr lang="sk-SK" dirty="0" err="1"/>
              <a:t>processes</a:t>
            </a:r>
            <a:r>
              <a:rPr lang="sk-SK" dirty="0"/>
              <a:t> – </a:t>
            </a:r>
            <a:r>
              <a:rPr lang="sk-SK" dirty="0" err="1"/>
              <a:t>ways</a:t>
            </a:r>
            <a:r>
              <a:rPr lang="sk-SK" dirty="0"/>
              <a:t> to </a:t>
            </a:r>
            <a:r>
              <a:rPr lang="sk-SK" dirty="0" err="1"/>
              <a:t>harmonize</a:t>
            </a:r>
            <a:r>
              <a:rPr lang="sk-SK" dirty="0"/>
              <a:t> – </a:t>
            </a:r>
            <a:r>
              <a:rPr lang="sk-SK" dirty="0" err="1"/>
              <a:t>based</a:t>
            </a:r>
            <a:r>
              <a:rPr lang="sk-SK" dirty="0"/>
              <a:t> on </a:t>
            </a:r>
            <a:r>
              <a:rPr lang="sk-SK" dirty="0" err="1"/>
              <a:t>substance</a:t>
            </a:r>
            <a:r>
              <a:rPr lang="sk-SK" dirty="0"/>
              <a:t>(1 </a:t>
            </a:r>
            <a:r>
              <a:rPr lang="sk-SK" dirty="0" err="1"/>
              <a:t>substance</a:t>
            </a:r>
            <a:r>
              <a:rPr lang="sk-SK" dirty="0"/>
              <a:t> – 1 </a:t>
            </a:r>
            <a:r>
              <a:rPr lang="sk-SK" dirty="0" err="1"/>
              <a:t>assessment</a:t>
            </a:r>
            <a:r>
              <a:rPr lang="sk-SK" dirty="0"/>
              <a:t>), </a:t>
            </a:r>
            <a:r>
              <a:rPr lang="sk-SK" dirty="0" err="1"/>
              <a:t>effect</a:t>
            </a:r>
            <a:r>
              <a:rPr lang="sk-SK" dirty="0"/>
              <a:t> (ED, </a:t>
            </a:r>
            <a:r>
              <a:rPr lang="sk-SK" dirty="0" err="1"/>
              <a:t>genotox</a:t>
            </a:r>
            <a:r>
              <a:rPr lang="sk-SK" dirty="0"/>
              <a:t>, </a:t>
            </a:r>
            <a:r>
              <a:rPr lang="sk-SK" dirty="0" err="1"/>
              <a:t>neurotox</a:t>
            </a:r>
            <a:r>
              <a:rPr lang="sk-SK" dirty="0"/>
              <a:t> ++) or </a:t>
            </a:r>
            <a:r>
              <a:rPr lang="sk-SK" dirty="0" err="1"/>
              <a:t>tools</a:t>
            </a:r>
            <a:r>
              <a:rPr lang="sk-SK" dirty="0"/>
              <a:t> </a:t>
            </a:r>
            <a:r>
              <a:rPr lang="sk-SK" dirty="0" err="1"/>
              <a:t>used</a:t>
            </a:r>
            <a:r>
              <a:rPr lang="sk-SK" dirty="0"/>
              <a:t> (</a:t>
            </a:r>
            <a:r>
              <a:rPr lang="sk-SK" dirty="0" err="1"/>
              <a:t>methods</a:t>
            </a:r>
            <a:r>
              <a:rPr lang="sk-SK" dirty="0"/>
              <a:t>) + HARMONISE</a:t>
            </a:r>
          </a:p>
          <a:p>
            <a:r>
              <a:rPr lang="sk-SK" dirty="0" err="1"/>
              <a:t>Innovation</a:t>
            </a:r>
            <a:r>
              <a:rPr lang="sk-SK" dirty="0"/>
              <a:t> of RA (</a:t>
            </a:r>
            <a:r>
              <a:rPr lang="sk-SK" dirty="0" err="1"/>
              <a:t>transposing</a:t>
            </a:r>
            <a:r>
              <a:rPr lang="sk-SK" dirty="0"/>
              <a:t> </a:t>
            </a:r>
            <a:r>
              <a:rPr lang="sk-SK" dirty="0" err="1"/>
              <a:t>results</a:t>
            </a:r>
            <a:r>
              <a:rPr lang="sk-SK" dirty="0"/>
              <a:t> – </a:t>
            </a:r>
            <a:r>
              <a:rPr lang="sk-SK" dirty="0" err="1"/>
              <a:t>e.g</a:t>
            </a:r>
            <a:r>
              <a:rPr lang="sk-SK" dirty="0"/>
              <a:t>.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mixtures</a:t>
            </a:r>
            <a:r>
              <a:rPr lang="sk-SK" dirty="0"/>
              <a:t>)</a:t>
            </a:r>
          </a:p>
          <a:p>
            <a:r>
              <a:rPr lang="sk-SK" dirty="0" err="1"/>
              <a:t>Integrative</a:t>
            </a:r>
            <a:r>
              <a:rPr lang="sk-SK" dirty="0"/>
              <a:t> </a:t>
            </a:r>
            <a:r>
              <a:rPr lang="sk-SK" dirty="0" err="1"/>
              <a:t>exposure</a:t>
            </a:r>
            <a:r>
              <a:rPr lang="sk-SK" dirty="0"/>
              <a:t> and RA – </a:t>
            </a:r>
            <a:r>
              <a:rPr lang="sk-SK" dirty="0" err="1"/>
              <a:t>combining</a:t>
            </a:r>
            <a:r>
              <a:rPr lang="sk-SK" dirty="0"/>
              <a:t> </a:t>
            </a:r>
            <a:r>
              <a:rPr lang="sk-SK" dirty="0" err="1"/>
              <a:t>data</a:t>
            </a:r>
            <a:r>
              <a:rPr lang="sk-SK" dirty="0"/>
              <a:t> and </a:t>
            </a:r>
            <a:r>
              <a:rPr lang="sk-SK" dirty="0" err="1"/>
              <a:t>methods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different</a:t>
            </a:r>
            <a:r>
              <a:rPr lang="sk-SK" dirty="0"/>
              <a:t> </a:t>
            </a:r>
            <a:r>
              <a:rPr lang="sk-SK" dirty="0" err="1"/>
              <a:t>disciplines</a:t>
            </a:r>
            <a:r>
              <a:rPr lang="sk-SK" dirty="0"/>
              <a:t> and  </a:t>
            </a:r>
            <a:r>
              <a:rPr lang="sk-SK" dirty="0" err="1"/>
              <a:t>approaches</a:t>
            </a:r>
            <a:r>
              <a:rPr lang="sk-SK" dirty="0"/>
              <a:t> (</a:t>
            </a:r>
            <a:r>
              <a:rPr lang="sk-SK" dirty="0" err="1"/>
              <a:t>tox</a:t>
            </a:r>
            <a:r>
              <a:rPr lang="sk-SK" dirty="0"/>
              <a:t>, </a:t>
            </a:r>
            <a:r>
              <a:rPr lang="sk-SK" dirty="0" err="1"/>
              <a:t>epi</a:t>
            </a:r>
            <a:r>
              <a:rPr lang="sk-SK" dirty="0"/>
              <a:t>, </a:t>
            </a:r>
            <a:r>
              <a:rPr lang="sk-SK" dirty="0" err="1"/>
              <a:t>bioinformatics</a:t>
            </a:r>
            <a:r>
              <a:rPr lang="sk-SK" dirty="0"/>
              <a:t>, </a:t>
            </a:r>
            <a:r>
              <a:rPr lang="sk-SK" dirty="0" err="1"/>
              <a:t>internal</a:t>
            </a:r>
            <a:r>
              <a:rPr lang="sk-SK" dirty="0"/>
              <a:t> (HBM) and </a:t>
            </a:r>
            <a:r>
              <a:rPr lang="sk-SK" dirty="0" err="1"/>
              <a:t>external</a:t>
            </a:r>
            <a:r>
              <a:rPr lang="sk-SK" dirty="0"/>
              <a:t> </a:t>
            </a:r>
            <a:r>
              <a:rPr lang="sk-SK" dirty="0" err="1"/>
              <a:t>exposure</a:t>
            </a:r>
            <a:r>
              <a:rPr lang="sk-SK" dirty="0"/>
              <a:t> (</a:t>
            </a:r>
            <a:r>
              <a:rPr lang="sk-SK" dirty="0" err="1"/>
              <a:t>enviro</a:t>
            </a:r>
            <a:r>
              <a:rPr lang="sk-SK" dirty="0"/>
              <a:t>)</a:t>
            </a:r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4F07-C27C-5344-9966-3CA5DA0FBB9A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405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5FDC-2B7B-E4D2-D2E9-D6D4EA6386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0"/>
            <a:ext cx="5637846" cy="3429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66EB8-A461-7F8A-60F3-66C2529E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F80A241-3C0A-D8C5-DDA0-7915025267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754" y="3540327"/>
            <a:ext cx="5418406" cy="135234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D36CF8C-7CF6-0C89-35E3-6223C97114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119" y="5005388"/>
            <a:ext cx="2467244" cy="8842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r>
              <a:rPr lang="en-US" dirty="0"/>
              <a:t>Click to edit Master Author</a:t>
            </a:r>
          </a:p>
        </p:txBody>
      </p:sp>
      <p:pic>
        <p:nvPicPr>
          <p:cNvPr id="3" name="Picture Placeholder 7" descr="Shape, background pattern, arrow&#10;&#10;Description automatically generated">
            <a:extLst>
              <a:ext uri="{FF2B5EF4-FFF2-40B4-BE49-F238E27FC236}">
                <a16:creationId xmlns:a16="http://schemas.microsoft.com/office/drawing/2014/main" id="{67AA5E28-6F03-357C-AA9B-7AEE1BE8D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>
          <a:xfrm>
            <a:off x="6096000" y="0"/>
            <a:ext cx="6096000" cy="6857999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816A5BF-89D1-C721-DF37-5E0F37678A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7776" y="5005388"/>
            <a:ext cx="2467244" cy="8842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r>
              <a:rPr lang="en-US" dirty="0"/>
              <a:t>Click to edit Master Data and Place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272" y="5979489"/>
            <a:ext cx="6956507" cy="93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5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eader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F90D5B-DDE7-F952-F1B2-5E28EF3EFF11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19D58-8CF4-BC95-C167-DA8ADFC9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S-BLACK.png" descr="S-BLACK.png">
            <a:extLst>
              <a:ext uri="{FF2B5EF4-FFF2-40B4-BE49-F238E27FC236}">
                <a16:creationId xmlns:a16="http://schemas.microsoft.com/office/drawing/2014/main" id="{E9C401E2-AC8B-D165-E8D6-91B18C98C9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F29B8D-F39C-DD08-5CCE-CB1933144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48679"/>
            <a:ext cx="10432775" cy="4328284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9CB91A-DC80-23CD-638E-A4CB172517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1"/>
            <a:ext cx="11772278" cy="151074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Section Slide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6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eader and Bullet vari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F90D5B-DDE7-F952-F1B2-5E28EF3EFF11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19D58-8CF4-BC95-C167-DA8ADFC9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S-BLACK.png" descr="S-BLACK.png">
            <a:extLst>
              <a:ext uri="{FF2B5EF4-FFF2-40B4-BE49-F238E27FC236}">
                <a16:creationId xmlns:a16="http://schemas.microsoft.com/office/drawing/2014/main" id="{E9C401E2-AC8B-D165-E8D6-91B18C98C9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F29B8D-F39C-DD08-5CCE-CB19331447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48679"/>
            <a:ext cx="10393017" cy="4328284"/>
          </a:xfrm>
        </p:spPr>
        <p:txBody>
          <a:bodyPr/>
          <a:lstStyle>
            <a:lvl1pPr marL="457200" indent="-457200">
              <a:lnSpc>
                <a:spcPct val="100000"/>
              </a:lnSpc>
              <a:buClr>
                <a:schemeClr val="accent1"/>
              </a:buClr>
              <a:buFont typeface="System Font Regular"/>
              <a:buChar char="—"/>
              <a:defRPr sz="4000"/>
            </a:lvl1pPr>
            <a:lvl2pPr marL="800100" indent="-342900">
              <a:lnSpc>
                <a:spcPct val="100000"/>
              </a:lnSpc>
              <a:buClr>
                <a:schemeClr val="accent1"/>
              </a:buClr>
              <a:buFont typeface="System Font Regular"/>
              <a:buChar char="—"/>
              <a:defRPr sz="3600"/>
            </a:lvl2pPr>
            <a:lvl3pPr marL="1257300" indent="-342900">
              <a:lnSpc>
                <a:spcPct val="100000"/>
              </a:lnSpc>
              <a:buClr>
                <a:schemeClr val="accent1"/>
              </a:buClr>
              <a:buFont typeface="System Font Regular"/>
              <a:buChar char="—"/>
              <a:defRPr sz="3200"/>
            </a:lvl3pPr>
            <a:lvl4pPr marL="1657350" indent="-285750">
              <a:lnSpc>
                <a:spcPct val="100000"/>
              </a:lnSpc>
              <a:buClr>
                <a:schemeClr val="accent1"/>
              </a:buClr>
              <a:buFont typeface="System Font Regular"/>
              <a:buChar char="—"/>
              <a:defRPr sz="2800"/>
            </a:lvl4pPr>
            <a:lvl5pPr marL="2114550" indent="-285750">
              <a:lnSpc>
                <a:spcPct val="100000"/>
              </a:lnSpc>
              <a:buClr>
                <a:schemeClr val="accent1"/>
              </a:buClr>
              <a:buFont typeface="System Font Regular"/>
              <a:buChar char="—"/>
              <a:defRPr sz="2400"/>
            </a:lvl5pPr>
          </a:lstStyle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 Third level</a:t>
            </a:r>
          </a:p>
          <a:p>
            <a:pPr lvl="3"/>
            <a:r>
              <a:rPr lang="en-GB" dirty="0"/>
              <a:t> Fourth level</a:t>
            </a:r>
          </a:p>
          <a:p>
            <a:pPr lvl="4"/>
            <a:r>
              <a:rPr lang="en-GB" dirty="0"/>
              <a:t> 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9CB91A-DC80-23CD-638E-A4CB172517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1"/>
            <a:ext cx="11772278" cy="151074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Section Slide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41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eader and Bullet vari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F90D5B-DDE7-F952-F1B2-5E28EF3EFF11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19D58-8CF4-BC95-C167-DA8ADFC9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S-BLACK.png" descr="S-BLACK.png">
            <a:extLst>
              <a:ext uri="{FF2B5EF4-FFF2-40B4-BE49-F238E27FC236}">
                <a16:creationId xmlns:a16="http://schemas.microsoft.com/office/drawing/2014/main" id="{E9C401E2-AC8B-D165-E8D6-91B18C98C9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F29B8D-F39C-DD08-5CCE-CB1933144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8679"/>
            <a:ext cx="10393017" cy="4328284"/>
          </a:xfrm>
        </p:spPr>
        <p:txBody>
          <a:bodyPr>
            <a:normAutofit/>
          </a:bodyPr>
          <a:lstStyle>
            <a:lvl1pPr marL="742950" indent="-74295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3200"/>
            </a:lvl1pPr>
            <a:lvl2pPr marL="1200150" indent="-74295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3600"/>
            </a:lvl2pPr>
            <a:lvl3pPr marL="1428750" indent="-51435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3200"/>
            </a:lvl3pPr>
            <a:lvl4pPr marL="1885950" indent="-51435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2800"/>
            </a:lvl4pPr>
            <a:lvl5pPr marL="2286000" indent="-4572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24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9CB91A-DC80-23CD-638E-A4CB172517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1"/>
            <a:ext cx="11772278" cy="151074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Section Slide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68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872615-E138-B830-7B76-B173B8F98555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S-BLACK.png" descr="S-BLACK.png">
            <a:extLst>
              <a:ext uri="{FF2B5EF4-FFF2-40B4-BE49-F238E27FC236}">
                <a16:creationId xmlns:a16="http://schemas.microsoft.com/office/drawing/2014/main" id="{A18FC37A-02AF-E00E-AA4B-645539894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EEE0-0B7D-24E4-9987-05B8D7B1A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CE432-FAC7-D724-59CC-8BE719F17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49462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08036-18AF-B527-FAE9-264E0CDE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981695-20B5-0B53-61E4-F23D13CF1D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1"/>
            <a:ext cx="11772278" cy="151074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Section Slide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4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872615-E138-B830-7B76-B173B8F98555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S-BLACK.png" descr="S-BLACK.png">
            <a:extLst>
              <a:ext uri="{FF2B5EF4-FFF2-40B4-BE49-F238E27FC236}">
                <a16:creationId xmlns:a16="http://schemas.microsoft.com/office/drawing/2014/main" id="{A18FC37A-02AF-E00E-AA4B-645539894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CE432-FAC7-D724-59CC-8BE719F17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49462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08036-18AF-B527-FAE9-264E0CDE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981695-20B5-0B53-61E4-F23D13CF1D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1"/>
            <a:ext cx="11772278" cy="151074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Section Slide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5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9E7481-B876-EA17-E540-53E30065B297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6" name="S-BLACK.png" descr="S-BLACK.png">
            <a:extLst>
              <a:ext uri="{FF2B5EF4-FFF2-40B4-BE49-F238E27FC236}">
                <a16:creationId xmlns:a16="http://schemas.microsoft.com/office/drawing/2014/main" id="{A4824AA8-37E1-FFB5-6CA6-B053E157E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317C2-B8F5-83BA-BE2B-3FD8EE7A5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407" y="1825625"/>
            <a:ext cx="4886739" cy="43513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D03FE-FD5B-B5BC-453C-4A371F5F4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7063" y="1825625"/>
            <a:ext cx="5181600" cy="43513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886F8-7403-744D-1C9E-D6502AC3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4B5EE-4100-B075-72CD-8CDC6F46D8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1"/>
            <a:ext cx="11772278" cy="151074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Section Slide Header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CE7EC9-A997-33C8-577B-6CAB6C275C45}"/>
              </a:ext>
            </a:extLst>
          </p:cNvPr>
          <p:cNvCxnSpPr>
            <a:cxnSpLocks/>
          </p:cNvCxnSpPr>
          <p:nvPr userDrawn="1"/>
        </p:nvCxnSpPr>
        <p:spPr>
          <a:xfrm>
            <a:off x="6071604" y="1825625"/>
            <a:ext cx="0" cy="4351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0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or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44B1C7-C73B-2927-4249-35DBF7929D34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S-BLACK.png" descr="S-BLACK.png">
            <a:extLst>
              <a:ext uri="{FF2B5EF4-FFF2-40B4-BE49-F238E27FC236}">
                <a16:creationId xmlns:a16="http://schemas.microsoft.com/office/drawing/2014/main" id="{CBF8E6CD-0DEC-81E7-75BA-11AC4517F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DB14A-3BEE-DEB6-17F7-168C7B620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959128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C7DCC-C9CE-A96D-E2F6-ED2876A6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9C898AA-DE26-2789-CD59-4AB0A39F7448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74726" y="2057400"/>
            <a:ext cx="2959128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6FA718-3500-0454-1290-9579C77603DA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509664" y="2057400"/>
            <a:ext cx="2959128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DBB74F-8F0B-5F5B-0A81-DC108618AF11}"/>
              </a:ext>
            </a:extLst>
          </p:cNvPr>
          <p:cNvCxnSpPr/>
          <p:nvPr/>
        </p:nvCxnSpPr>
        <p:spPr>
          <a:xfrm>
            <a:off x="4239491" y="2057400"/>
            <a:ext cx="0" cy="381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04F213-E1EB-2AA1-B465-04487CC82D76}"/>
              </a:ext>
            </a:extLst>
          </p:cNvPr>
          <p:cNvCxnSpPr/>
          <p:nvPr/>
        </p:nvCxnSpPr>
        <p:spPr>
          <a:xfrm>
            <a:off x="8063344" y="2057400"/>
            <a:ext cx="0" cy="381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56035288-93A2-CE1B-3CCF-D79D123F17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1"/>
            <a:ext cx="11772278" cy="151074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Section Slide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36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D460EE-8C8C-67EA-85C3-F764120BB5C9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7" name="S-BLACK.png" descr="S-BLACK.png">
            <a:extLst>
              <a:ext uri="{FF2B5EF4-FFF2-40B4-BE49-F238E27FC236}">
                <a16:creationId xmlns:a16="http://schemas.microsoft.com/office/drawing/2014/main" id="{580BB011-940F-011D-3259-69E033580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402C4-674A-D5EC-8E0E-C9B112523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855317" cy="8239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DCF19-F183-5C7D-F479-4624D8F69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5489"/>
            <a:ext cx="4855317" cy="351417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/>
            </a:lvl1pPr>
            <a:lvl2pPr marL="457200" indent="0">
              <a:lnSpc>
                <a:spcPct val="100000"/>
              </a:lnSpc>
              <a:buNone/>
              <a:defRPr sz="2200"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865EF8-0F9C-182D-1BBC-5192868C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6EC645-F848-0F1B-96B8-83214405E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1"/>
            <a:ext cx="11772278" cy="151074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Section Slide Header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404DBD-98F0-C49D-2AA3-5A8893610DB8}"/>
              </a:ext>
            </a:extLst>
          </p:cNvPr>
          <p:cNvCxnSpPr>
            <a:cxnSpLocks/>
          </p:cNvCxnSpPr>
          <p:nvPr userDrawn="1"/>
        </p:nvCxnSpPr>
        <p:spPr>
          <a:xfrm>
            <a:off x="6071604" y="1681163"/>
            <a:ext cx="0" cy="449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F4D31FE-0BE7-9CAF-91A7-92C1546AABC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55397" y="1681163"/>
            <a:ext cx="4855317" cy="8239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3520C2E-C69E-942B-D622-2AC066290C5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55397" y="2675489"/>
            <a:ext cx="4855317" cy="351417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/>
            </a:lvl1pPr>
            <a:lvl2pPr marL="457200" indent="0">
              <a:lnSpc>
                <a:spcPct val="100000"/>
              </a:lnSpc>
              <a:buNone/>
              <a:defRPr sz="2200"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58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5F368E-A722-5605-288F-B50BE88E8126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6" name="S-BLACK.png" descr="S-BLACK.png">
            <a:extLst>
              <a:ext uri="{FF2B5EF4-FFF2-40B4-BE49-F238E27FC236}">
                <a16:creationId xmlns:a16="http://schemas.microsoft.com/office/drawing/2014/main" id="{D3057E03-47BC-0FBB-F16C-DBA0364E3A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C7DCC-C9CE-A96D-E2F6-ED2876A6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649D08-99B6-CCE6-D507-3FB53D7EB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779056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C3B573-6D75-6F2A-7C15-DB94A108C6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1"/>
            <a:ext cx="5881686" cy="151074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Section Slide Header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2BEFD4DF-CDB3-2E5C-8821-5BC11934905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5391" y="136525"/>
            <a:ext cx="5463673" cy="109934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accent1"/>
                </a:solidFill>
                <a:latin typeface="Satoshi Medium" pitchFamily="50" charset="0"/>
              </a:defRPr>
            </a:lvl1pPr>
          </a:lstStyle>
          <a:p>
            <a:pPr lvl="0"/>
            <a:r>
              <a:rPr lang="en-US" dirty="0"/>
              <a:t>Click here to edit Master Heading</a:t>
            </a:r>
          </a:p>
        </p:txBody>
      </p:sp>
    </p:spTree>
    <p:extLst>
      <p:ext uri="{BB962C8B-B14F-4D97-AF65-F5344CB8AC3E}">
        <p14:creationId xmlns:p14="http://schemas.microsoft.com/office/powerpoint/2010/main" val="425835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4CD8FD-093D-2B94-36AB-CC057945E456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S-BLACK.png" descr="S-BLACK.png">
            <a:extLst>
              <a:ext uri="{FF2B5EF4-FFF2-40B4-BE49-F238E27FC236}">
                <a16:creationId xmlns:a16="http://schemas.microsoft.com/office/drawing/2014/main" id="{0D8C6608-E606-335D-2CB1-357C93336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61B88C-ABC9-9897-1075-0A2934BCB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190509" y="224444"/>
            <a:ext cx="4763194" cy="53585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DB14A-3BEE-DEB6-17F7-168C7B620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12372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C7DCC-C9CE-A96D-E2F6-ED2876A6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BCFAE7-024B-29C3-CEC9-2A500384F6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9788" y="5727700"/>
            <a:ext cx="4764087" cy="482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caption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FFA970-AC3E-3DB1-A17B-B77D287B4D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1"/>
            <a:ext cx="5881686" cy="151074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Section Slide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2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5FDC-2B7B-E4D2-D2E9-D6D4EA6386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0"/>
            <a:ext cx="5637846" cy="3429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S-BLACK.png" descr="S-BLACK.png">
            <a:extLst>
              <a:ext uri="{FF2B5EF4-FFF2-40B4-BE49-F238E27FC236}">
                <a16:creationId xmlns:a16="http://schemas.microsoft.com/office/drawing/2014/main" id="{54586D21-6518-A115-A316-D55D5E428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283" t="24691" r="12489" b="27769"/>
          <a:stretch/>
        </p:blipFill>
        <p:spPr>
          <a:xfrm>
            <a:off x="0" y="6077207"/>
            <a:ext cx="2168434" cy="78079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F80A241-3C0A-D8C5-DDA0-7915025267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754" y="3540327"/>
            <a:ext cx="5418406" cy="135234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D36CF8C-7CF6-0C89-35E3-6223C97114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119" y="5005388"/>
            <a:ext cx="2467244" cy="8842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r>
              <a:rPr lang="en-US" dirty="0"/>
              <a:t>Click to edit Master Author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CED8B9-BB36-45EE-7489-DC803869E7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816A5BF-89D1-C721-DF37-5E0F37678A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7776" y="5005388"/>
            <a:ext cx="2467244" cy="8842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r>
              <a:rPr lang="en-US" dirty="0"/>
              <a:t>Click to edit Master Data and Place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AF129F3-AC2E-C9FC-5E22-66B209B3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216D5AC2-5DCA-E715-1C62-3DE410351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-116" b="-8"/>
          <a:stretch/>
        </p:blipFill>
        <p:spPr>
          <a:xfrm>
            <a:off x="8180320" y="2175032"/>
            <a:ext cx="3738744" cy="37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82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7170D-537A-466B-DD97-B6CBA43E9112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S-BLACK.png" descr="S-BLACK.png">
            <a:extLst>
              <a:ext uri="{FF2B5EF4-FFF2-40B4-BE49-F238E27FC236}">
                <a16:creationId xmlns:a16="http://schemas.microsoft.com/office/drawing/2014/main" id="{31B7134A-09EB-57D1-ADF5-BFC1833FB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C7DCC-C9CE-A96D-E2F6-ED2876A6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BCFAE7-024B-29C3-CEC9-2A500384F6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9842" y="5727700"/>
            <a:ext cx="5614033" cy="482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caption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FDBCC16-3500-1922-ACD1-AFB11205D5D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39842" y="116379"/>
            <a:ext cx="5614033" cy="54033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E34AA68-A924-484E-B234-375EDBDDE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12372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2E07E92-F0FB-6FE2-5DE9-7651914BAC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1"/>
            <a:ext cx="5881686" cy="151074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Section Slide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09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01E5AE-7DF4-876C-3DC7-0C39C484CC06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S-BLACK.png" descr="S-BLACK.png">
            <a:extLst>
              <a:ext uri="{FF2B5EF4-FFF2-40B4-BE49-F238E27FC236}">
                <a16:creationId xmlns:a16="http://schemas.microsoft.com/office/drawing/2014/main" id="{91B3987D-4638-C322-4CF3-7B5D2FBC4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C7DCC-C9CE-A96D-E2F6-ED2876A6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BCFAE7-024B-29C3-CEC9-2A500384F6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125" y="5727700"/>
            <a:ext cx="11715749" cy="5836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caption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6328F2E-F6E9-F257-A192-69E05EB170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122363"/>
            <a:ext cx="12192000" cy="4464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77049C-0B47-A70C-FFAB-4B607DB138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1"/>
            <a:ext cx="11772278" cy="98107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Section Slide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9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0ABB98-97A8-AE6F-18BD-7D9ACDCC5D79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S-BLACK.png" descr="S-BLACK.png">
            <a:extLst>
              <a:ext uri="{FF2B5EF4-FFF2-40B4-BE49-F238E27FC236}">
                <a16:creationId xmlns:a16="http://schemas.microsoft.com/office/drawing/2014/main" id="{CAE34E19-20AC-92B4-2AA1-297A46D59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C7DCC-C9CE-A96D-E2F6-ED2876A6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6AC1540-ED6B-88B6-5297-8663D7E113A7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-1" y="1122363"/>
            <a:ext cx="12192000" cy="4464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l'élément multimédia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F4843CF-AF32-5346-245E-502F50D7D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125" y="5727700"/>
            <a:ext cx="11715749" cy="5836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caption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9131E0-DFB3-6241-049F-BFEBC28274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1"/>
            <a:ext cx="11772278" cy="98107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Section Slide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79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 to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0ABB98-97A8-AE6F-18BD-7D9ACDCC5D79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S-BLACK.png" descr="S-BLACK.png">
            <a:extLst>
              <a:ext uri="{FF2B5EF4-FFF2-40B4-BE49-F238E27FC236}">
                <a16:creationId xmlns:a16="http://schemas.microsoft.com/office/drawing/2014/main" id="{CAE34E19-20AC-92B4-2AA1-297A46D59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C7DCC-C9CE-A96D-E2F6-ED2876A6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BCFAE7-024B-29C3-CEC9-2A500384F6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125" y="4853354"/>
            <a:ext cx="5728921" cy="135694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caption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74A4884-54EE-E97D-FDF2-985B5E8342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8125" y="1146146"/>
            <a:ext cx="5728921" cy="34750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NL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2F1FAE1-7527-A687-90D0-218A664976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4954" y="1146146"/>
            <a:ext cx="5728921" cy="34750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NL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2F83000-E73D-7E35-1F36-A6ACDC6AA9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4954" y="4857750"/>
            <a:ext cx="5728921" cy="135694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caption</a:t>
            </a:r>
          </a:p>
        </p:txBody>
      </p:sp>
    </p:spTree>
    <p:extLst>
      <p:ext uri="{BB962C8B-B14F-4D97-AF65-F5344CB8AC3E}">
        <p14:creationId xmlns:p14="http://schemas.microsoft.com/office/powerpoint/2010/main" val="3647031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 to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0ABB98-97A8-AE6F-18BD-7D9ACDCC5D79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S-BLACK.png" descr="S-BLACK.png">
            <a:extLst>
              <a:ext uri="{FF2B5EF4-FFF2-40B4-BE49-F238E27FC236}">
                <a16:creationId xmlns:a16="http://schemas.microsoft.com/office/drawing/2014/main" id="{CAE34E19-20AC-92B4-2AA1-297A46D59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C7DCC-C9CE-A96D-E2F6-ED2876A6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BCFAE7-024B-29C3-CEC9-2A500384F6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6337" y="2723628"/>
            <a:ext cx="3481754" cy="543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caption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74A4884-54EE-E97D-FDF2-985B5E8342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56337" y="449519"/>
            <a:ext cx="3481754" cy="21119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NL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2F1FAE1-7527-A687-90D0-218A664976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449519"/>
            <a:ext cx="3962400" cy="5090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NL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2F83000-E73D-7E35-1F36-A6ACDC6AA9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5703108"/>
            <a:ext cx="3962400" cy="5432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caption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88888BA-433E-6D1C-A94A-AFE1712D5E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56336" y="3429000"/>
            <a:ext cx="3481754" cy="21119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NL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707686B-2C72-1AD0-5336-400DE62450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56336" y="5703108"/>
            <a:ext cx="3481754" cy="5432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caption</a:t>
            </a:r>
          </a:p>
        </p:txBody>
      </p:sp>
    </p:spTree>
    <p:extLst>
      <p:ext uri="{BB962C8B-B14F-4D97-AF65-F5344CB8AC3E}">
        <p14:creationId xmlns:p14="http://schemas.microsoft.com/office/powerpoint/2010/main" val="3795274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302A8C-DBA2-C552-3ABD-BCE0D2EDDA9A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S-BLACK.png" descr="S-BLACK.png">
            <a:extLst>
              <a:ext uri="{FF2B5EF4-FFF2-40B4-BE49-F238E27FC236}">
                <a16:creationId xmlns:a16="http://schemas.microsoft.com/office/drawing/2014/main" id="{763077D9-BFF8-7924-3845-AD6112C4C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C41107-FC4F-6954-57B4-4C4C86947A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3988" y="1427262"/>
            <a:ext cx="8153400" cy="2001738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quote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B2C5C-D6AF-DC96-CCFE-105D1A33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09917B-9AB9-C87F-DF79-697047881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3988" y="4196555"/>
            <a:ext cx="5846763" cy="111745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author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14331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2E5B2F-1BEB-2506-1229-FD175B8AA8FC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S-BLACK.png" descr="S-BLACK.png">
            <a:extLst>
              <a:ext uri="{FF2B5EF4-FFF2-40B4-BE49-F238E27FC236}">
                <a16:creationId xmlns:a16="http://schemas.microsoft.com/office/drawing/2014/main" id="{2652592B-F2D8-FC2C-C430-D60EBDAE6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FDA7DB-9461-60A9-ED06-1887D6C97F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CD4F3850-0E20-F1DF-60B3-CEF721D25F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" b="2662"/>
          <a:stretch>
            <a:fillRect/>
          </a:stretch>
        </p:blipFill>
        <p:spPr>
          <a:xfrm>
            <a:off x="0" y="-3394"/>
            <a:ext cx="12192000" cy="64928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18130F-144E-D084-23EE-141955C59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36" y="244504"/>
            <a:ext cx="5575351" cy="318449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quote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C1F7656-C754-8997-C178-715F0C4813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737" y="3583364"/>
            <a:ext cx="3289350" cy="20819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author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29257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2E5B2F-1BEB-2506-1229-FD175B8AA8FC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S-BLACK.png" descr="S-BLACK.png">
            <a:extLst>
              <a:ext uri="{FF2B5EF4-FFF2-40B4-BE49-F238E27FC236}">
                <a16:creationId xmlns:a16="http://schemas.microsoft.com/office/drawing/2014/main" id="{2652592B-F2D8-FC2C-C430-D60EBDAE6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FDA7DB-9461-60A9-ED06-1887D6C97F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B19968C-C8B8-53B4-4E4F-713D8261EA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492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NL" dirty="0"/>
          </a:p>
        </p:txBody>
      </p:sp>
      <p:pic>
        <p:nvPicPr>
          <p:cNvPr id="2" name="Picture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4D0C486B-1A4E-2E8F-1A0F-DCAD998586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" b="2662"/>
          <a:stretch>
            <a:fillRect/>
          </a:stretch>
        </p:blipFill>
        <p:spPr>
          <a:xfrm>
            <a:off x="0" y="-3394"/>
            <a:ext cx="121920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28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F09B1D-9290-D37C-F858-37628C4E70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45857778-7A01-4FAC-9739-91B408F84D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11238-B0AD-B7B6-69C5-63110E74B2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5012372" cy="324143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contact styles</a:t>
            </a:r>
          </a:p>
        </p:txBody>
      </p:sp>
      <p:pic>
        <p:nvPicPr>
          <p:cNvPr id="5" name="EN Co-Funded by the EU_WHITE.png" descr="EN Co-Funded by the EU_WHITE.png">
            <a:extLst>
              <a:ext uri="{FF2B5EF4-FFF2-40B4-BE49-F238E27FC236}">
                <a16:creationId xmlns:a16="http://schemas.microsoft.com/office/drawing/2014/main" id="{52B3E241-A9B7-F372-0112-5BBADB4B78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6249557"/>
            <a:ext cx="2168433" cy="454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FN-WHITE.png" descr="FN-WHITE.png">
            <a:extLst>
              <a:ext uri="{FF2B5EF4-FFF2-40B4-BE49-F238E27FC236}">
                <a16:creationId xmlns:a16="http://schemas.microsoft.com/office/drawing/2014/main" id="{0E1ED3A2-CBF6-3F28-766F-3BD40BABDB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1311" t="36133" r="13018" b="36133"/>
          <a:stretch>
            <a:fillRect/>
          </a:stretch>
        </p:blipFill>
        <p:spPr>
          <a:xfrm>
            <a:off x="115015" y="6249557"/>
            <a:ext cx="2282188" cy="47023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52E9C5-6233-5433-D441-89C53C3B0B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1"/>
            <a:ext cx="11772278" cy="98107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Section Slide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04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43D341-89D2-905F-BA94-A8454D4485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F09B1D-9290-D37C-F858-37628C4E70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45857778-7A01-4FAC-9739-91B408F84D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11238-B0AD-B7B6-69C5-63110E74B2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5012372" cy="324143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contact styles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24F3E1-16AE-C642-7BD3-589FC38C4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t="33882" r="12310" b="35981"/>
          <a:stretch/>
        </p:blipFill>
        <p:spPr>
          <a:xfrm>
            <a:off x="151034" y="6215650"/>
            <a:ext cx="2333548" cy="531685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D89D84D-1D32-CB1D-E0EE-EB6B6CDEDF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57212"/>
            <a:ext cx="2176394" cy="45492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9907773-6A65-0E9C-2769-CFD05AB90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1"/>
            <a:ext cx="11772278" cy="98107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Section Slide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2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FB217-7607-8EB2-6081-ED320F26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98E953-3612-90D9-F31A-56FEF33246F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66473" y="136525"/>
            <a:ext cx="5852591" cy="109934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accent1"/>
                </a:solidFill>
                <a:latin typeface="Satoshi Medium" pitchFamily="50" charset="0"/>
              </a:defRPr>
            </a:lvl1pPr>
          </a:lstStyle>
          <a:p>
            <a:pPr lvl="0"/>
            <a:r>
              <a:rPr lang="en-US" dirty="0"/>
              <a:t>Click here to edit Master Heading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66EB8-A461-7F8A-60F3-66C2529E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S-BLACK.png" descr="S-BLACK.png">
            <a:extLst>
              <a:ext uri="{FF2B5EF4-FFF2-40B4-BE49-F238E27FC236}">
                <a16:creationId xmlns:a16="http://schemas.microsoft.com/office/drawing/2014/main" id="{6123AFB2-906E-3B0E-7559-847D6EF1E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283" t="24691" r="12489" b="27769"/>
          <a:stretch/>
        </p:blipFill>
        <p:spPr>
          <a:xfrm>
            <a:off x="0" y="6077207"/>
            <a:ext cx="2168434" cy="7807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98D24B-5373-3F94-1516-6ED78BAF5D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0"/>
            <a:ext cx="5637846" cy="5889942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8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46B3F-E690-5EC7-39A8-CAF464EC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S-BLACK.png" descr="S-BLACK.png">
            <a:extLst>
              <a:ext uri="{FF2B5EF4-FFF2-40B4-BE49-F238E27FC236}">
                <a16:creationId xmlns:a16="http://schemas.microsoft.com/office/drawing/2014/main" id="{9B5D3F68-D34F-6476-B70B-B178E0986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1984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A9604-AD5A-126B-68E5-3A0E94D57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S-BLACK.png" descr="S-BLACK.png">
            <a:extLst>
              <a:ext uri="{FF2B5EF4-FFF2-40B4-BE49-F238E27FC236}">
                <a16:creationId xmlns:a16="http://schemas.microsoft.com/office/drawing/2014/main" id="{32A3DA50-1ACB-487B-0C5D-804A5C110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048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ium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2DAC3F-A76B-01D1-CB01-140A43325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S-BLACK.png" descr="S-BLACK.png">
            <a:extLst>
              <a:ext uri="{FF2B5EF4-FFF2-40B4-BE49-F238E27FC236}">
                <a16:creationId xmlns:a16="http://schemas.microsoft.com/office/drawing/2014/main" id="{70CE60A2-A8C1-37CA-69FE-66553F7482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92392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 green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7FCB1-E41C-867E-80CC-AD50F1F924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S-BLACK.png" descr="S-BLACK.png">
            <a:extLst>
              <a:ext uri="{FF2B5EF4-FFF2-40B4-BE49-F238E27FC236}">
                <a16:creationId xmlns:a16="http://schemas.microsoft.com/office/drawing/2014/main" id="{245DA48F-4848-823F-FB40-876424A8A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78765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Place your title here. Keep it to two lines maximum and use only sentence case. 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10/15/2024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2"/>
                </a:solidFill>
              </a:rPr>
              <a:t>@</a:t>
            </a:r>
            <a:r>
              <a:rPr lang="en-US" sz="1000" err="1">
                <a:solidFill>
                  <a:schemeClr val="bg2"/>
                </a:solidFill>
              </a:rPr>
              <a:t>Eurometaux</a:t>
            </a:r>
            <a:endParaRPr lang="en-US" sz="10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950ADC-750B-CA05-7B96-0D90FB57D1B1}"/>
              </a:ext>
            </a:extLst>
          </p:cNvPr>
          <p:cNvSpPr/>
          <p:nvPr userDrawn="1"/>
        </p:nvSpPr>
        <p:spPr>
          <a:xfrm>
            <a:off x="0" y="540328"/>
            <a:ext cx="12192000" cy="6317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85B84-E6C0-5481-5369-BE9E1783A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54032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table of content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19D58-8CF4-BC95-C167-DA8ADFC9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S-WHITE.png" descr="S-WHITE.png">
            <a:extLst>
              <a:ext uri="{FF2B5EF4-FFF2-40B4-BE49-F238E27FC236}">
                <a16:creationId xmlns:a16="http://schemas.microsoft.com/office/drawing/2014/main" id="{A9554495-9087-FAD4-32DA-7206CFBD9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510" t="35420" r="20510" b="35420"/>
          <a:stretch>
            <a:fillRect/>
          </a:stretch>
        </p:blipFill>
        <p:spPr>
          <a:xfrm>
            <a:off x="78377" y="6528179"/>
            <a:ext cx="1001486" cy="27837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AE46B8-4DCB-A912-A3F6-A2BB92B576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8322" y="954157"/>
            <a:ext cx="10909852" cy="5222805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1 Click to edit Master text styles</a:t>
            </a:r>
          </a:p>
          <a:p>
            <a:pPr lvl="1"/>
            <a:r>
              <a:rPr lang="en-GB" dirty="0"/>
              <a:t>1.1. Second level</a:t>
            </a:r>
          </a:p>
          <a:p>
            <a:pPr lvl="2"/>
            <a:r>
              <a:rPr lang="en-GB" dirty="0"/>
              <a:t>1.2.1. Third level</a:t>
            </a:r>
          </a:p>
          <a:p>
            <a:pPr lvl="3"/>
            <a:r>
              <a:rPr lang="en-GB" dirty="0"/>
              <a:t>1.3.1. Fourth level</a:t>
            </a:r>
          </a:p>
          <a:p>
            <a:pPr lvl="4"/>
            <a:r>
              <a:rPr lang="en-GB" dirty="0"/>
              <a:t>1.4.1. Fifth level</a:t>
            </a:r>
          </a:p>
          <a:p>
            <a:pPr lvl="0"/>
            <a:r>
              <a:rPr lang="en-GB" dirty="0"/>
              <a:t>2 More level</a:t>
            </a:r>
          </a:p>
          <a:p>
            <a:pPr lvl="1"/>
            <a:r>
              <a:rPr lang="en-GB" dirty="0"/>
              <a:t>2.1. Second level</a:t>
            </a:r>
          </a:p>
          <a:p>
            <a:pPr lvl="2"/>
            <a:r>
              <a:rPr lang="en-GB" dirty="0"/>
              <a:t>2.2.1. Third level</a:t>
            </a:r>
          </a:p>
          <a:p>
            <a:pPr lvl="3"/>
            <a:r>
              <a:rPr lang="en-GB" dirty="0"/>
              <a:t>2.3.1. Fourth level</a:t>
            </a:r>
          </a:p>
          <a:p>
            <a:pPr lvl="4"/>
            <a:r>
              <a:rPr lang="en-GB" dirty="0"/>
              <a:t>2.4.1. Fifth level</a:t>
            </a:r>
          </a:p>
          <a:p>
            <a:pPr lvl="4"/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atoshi" pitchFamily="50" charset="0"/>
              <a:buNone/>
              <a:tabLst/>
              <a:defRPr/>
            </a:pPr>
            <a:r>
              <a:rPr lang="en-GB" dirty="0"/>
              <a:t>3 Extra level</a:t>
            </a:r>
          </a:p>
        </p:txBody>
      </p:sp>
    </p:spTree>
    <p:extLst>
      <p:ext uri="{BB962C8B-B14F-4D97-AF65-F5344CB8AC3E}">
        <p14:creationId xmlns:p14="http://schemas.microsoft.com/office/powerpoint/2010/main" val="141814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302A8C-DBA2-C552-3ABD-BCE0D2EDDA9A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S-BLACK.png" descr="S-BLACK.png">
            <a:extLst>
              <a:ext uri="{FF2B5EF4-FFF2-40B4-BE49-F238E27FC236}">
                <a16:creationId xmlns:a16="http://schemas.microsoft.com/office/drawing/2014/main" id="{763077D9-BFF8-7924-3845-AD6112C4C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B2C5C-D6AF-DC96-CCFE-105D1A33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62F927-5155-279F-0601-A987EFF587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3" y="0"/>
            <a:ext cx="8621573" cy="5889942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2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Full len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302A8C-DBA2-C552-3ABD-BCE0D2EDDA9A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S-BLACK.png" descr="S-BLACK.png">
            <a:extLst>
              <a:ext uri="{FF2B5EF4-FFF2-40B4-BE49-F238E27FC236}">
                <a16:creationId xmlns:a16="http://schemas.microsoft.com/office/drawing/2014/main" id="{763077D9-BFF8-7924-3845-AD6112C4C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B2C5C-D6AF-DC96-CCFE-105D1A33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62F927-5155-279F-0601-A987EFF587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0"/>
            <a:ext cx="11752400" cy="296186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5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302A8C-DBA2-C552-3ABD-BCE0D2EDDA9A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S-BLACK.png" descr="S-BLACK.png">
            <a:extLst>
              <a:ext uri="{FF2B5EF4-FFF2-40B4-BE49-F238E27FC236}">
                <a16:creationId xmlns:a16="http://schemas.microsoft.com/office/drawing/2014/main" id="{763077D9-BFF8-7924-3845-AD6112C4C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B2C5C-D6AF-DC96-CCFE-105D1A33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5DD9F2-4CD6-161B-F818-D9053FD458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3" y="1292087"/>
            <a:ext cx="11742461" cy="4273825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1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950ADC-750B-CA05-7B96-0D90FB57D1B1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3990A6-23D6-7355-0F9F-EF512EF333EE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S-WHITE.png" descr="S-WHITE.png">
            <a:extLst>
              <a:ext uri="{FF2B5EF4-FFF2-40B4-BE49-F238E27FC236}">
                <a16:creationId xmlns:a16="http://schemas.microsoft.com/office/drawing/2014/main" id="{6ACCD78F-8F44-2274-F168-5E26306F7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510" t="35420" r="20510" b="35420"/>
          <a:stretch>
            <a:fillRect/>
          </a:stretch>
        </p:blipFill>
        <p:spPr>
          <a:xfrm>
            <a:off x="78377" y="6528179"/>
            <a:ext cx="1001486" cy="27837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2D95C3-A005-5428-68BC-21614077B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7778-7A01-4FAC-9739-91B408F84D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7953657-FF03-A5CB-6C3B-B0EE5F78F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754" y="3540327"/>
            <a:ext cx="7679468" cy="135234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367131-8C48-48EC-70BD-560E148615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0"/>
            <a:ext cx="11772278" cy="296186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2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2B044A-6595-3D50-E7FA-145C3C17BE14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05921-48D4-37A6-BF92-B27280FB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45857778-7A01-4FAC-9739-91B408F84DEB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S-BLACK.png" descr="S-BLACK.png">
            <a:extLst>
              <a:ext uri="{FF2B5EF4-FFF2-40B4-BE49-F238E27FC236}">
                <a16:creationId xmlns:a16="http://schemas.microsoft.com/office/drawing/2014/main" id="{F797B794-94EC-42E6-A25C-61649DE19D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6" t="36850" r="21506" b="36108"/>
          <a:stretch/>
        </p:blipFill>
        <p:spPr>
          <a:xfrm>
            <a:off x="62501" y="6544106"/>
            <a:ext cx="1001487" cy="25926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9AD422F-9F2E-83EC-C672-04C860789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754" y="3540327"/>
            <a:ext cx="7719646" cy="135234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58C563-2C31-455D-139F-CB863921FB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314" y="0"/>
            <a:ext cx="11772278" cy="296186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5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A0A16-A70D-897A-13BA-F89DD1C90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8153400" cy="200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4DA23-8371-E221-5737-6C5B41FFE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754" y="2237749"/>
            <a:ext cx="8153400" cy="3641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E49DF5-00AD-3CDF-16E2-C37656122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7778-7A01-4FAC-9739-91B408F84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6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4" r:id="rId3"/>
    <p:sldLayoutId id="2147483677" r:id="rId4"/>
    <p:sldLayoutId id="2147483654" r:id="rId5"/>
    <p:sldLayoutId id="2147483678" r:id="rId6"/>
    <p:sldLayoutId id="2147483666" r:id="rId7"/>
    <p:sldLayoutId id="2147483660" r:id="rId8"/>
    <p:sldLayoutId id="2147483651" r:id="rId9"/>
    <p:sldLayoutId id="2147483659" r:id="rId10"/>
    <p:sldLayoutId id="2147483679" r:id="rId11"/>
    <p:sldLayoutId id="2147483680" r:id="rId12"/>
    <p:sldLayoutId id="2147483656" r:id="rId13"/>
    <p:sldLayoutId id="2147483683" r:id="rId14"/>
    <p:sldLayoutId id="2147483652" r:id="rId15"/>
    <p:sldLayoutId id="2147483662" r:id="rId16"/>
    <p:sldLayoutId id="2147483653" r:id="rId17"/>
    <p:sldLayoutId id="2147483661" r:id="rId18"/>
    <p:sldLayoutId id="2147483657" r:id="rId19"/>
    <p:sldLayoutId id="2147483665" r:id="rId20"/>
    <p:sldLayoutId id="2147483663" r:id="rId21"/>
    <p:sldLayoutId id="2147483664" r:id="rId22"/>
    <p:sldLayoutId id="2147483672" r:id="rId23"/>
    <p:sldLayoutId id="2147483673" r:id="rId24"/>
    <p:sldLayoutId id="2147483671" r:id="rId25"/>
    <p:sldLayoutId id="2147483675" r:id="rId26"/>
    <p:sldLayoutId id="2147483681" r:id="rId27"/>
    <p:sldLayoutId id="2147483670" r:id="rId28"/>
    <p:sldLayoutId id="2147483682" r:id="rId29"/>
    <p:sldLayoutId id="2147483655" r:id="rId30"/>
    <p:sldLayoutId id="2147483667" r:id="rId31"/>
    <p:sldLayoutId id="2147483668" r:id="rId32"/>
    <p:sldLayoutId id="2147483669" r:id="rId33"/>
    <p:sldLayoutId id="2147483684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atoshi" pitchFamily="50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atoshi" pitchFamily="50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atoshi" pitchFamily="50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atoshi" pitchFamily="50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atoshi" pitchFamily="50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www.eu-parc.eu/" TargetMode="External"/><Relationship Id="rId7" Type="http://schemas.openxmlformats.org/officeDocument/2006/relationships/hyperlink" Target="mailto:Christophe.Rousselle@anses.fr" TargetMode="External"/><Relationship Id="rId2" Type="http://schemas.openxmlformats.org/officeDocument/2006/relationships/hyperlink" Target="mailto:lucia.fabelova@szu.sk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PasPcal.Sanders@anses.fr" TargetMode="External"/><Relationship Id="rId5" Type="http://schemas.openxmlformats.org/officeDocument/2006/relationships/hyperlink" Target="mailto:PPARC@anses.frARC@anses.fr" TargetMode="External"/><Relationship Id="rId10" Type="http://schemas.openxmlformats.org/officeDocument/2006/relationships/image" Target="../media/image12.png"/><Relationship Id="rId4" Type="http://schemas.openxmlformats.org/officeDocument/2006/relationships/hyperlink" Target="mailto:PARC@anses.fr" TargetMode="Externa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hyperlink" Target="https://eur02.safelinks.protection.outlook.com/?url=https%3A%2F%2Fwww.hbm4eu.eu%2Feu-hbm-dashboard%2F&amp;data=05%7C01%7C%7C35eff1aa5bb04744653b08da899b698f%7C9e2777ed82374ab992782c144d6f6da3%7C0%7C0%7C637973597849362501%7CUnknown%7CTWFpbGZsb3d8eyJWIjoiMC4wLjAwMDAiLCJQIjoiV2luMzIiLCJBTiI6Ik1haWwiLCJXVCI6Mn0%3D%7C3000%7C%7C%7C&amp;sdata=cLF1omlNr5mjV0IJAxny9JNW%2B36pA%2F8KjlxrYpi7tO0%3D&amp;reserved=0" TargetMode="External"/><Relationship Id="rId4" Type="http://schemas.openxmlformats.org/officeDocument/2006/relationships/image" Target="cid:image008.png@01D8C435.C9FE81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45B90-05B7-121A-F72A-D6B099D2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7778-7A01-4FAC-9739-91B408F84DE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AB2D8-10B8-5844-B242-41B7E25D7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14" y="577856"/>
            <a:ext cx="5987522" cy="1739955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sk-SK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sk-SK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Európske partnerstvo pre hodnotenie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sk-SK" sz="28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rizika </a:t>
            </a:r>
            <a:r>
              <a:rPr lang="sk-SK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chemických látok (PARC) - 	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sk-SK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od vedy k legislatíve</a:t>
            </a:r>
            <a:endParaRPr lang="en-NL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37E29-6AE2-8788-0DD0-C66F0F2E28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479" y="2754408"/>
            <a:ext cx="5987521" cy="1349182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sk-SK" sz="1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Ľubica Murínová</a:t>
            </a:r>
          </a:p>
          <a:p>
            <a:pPr algn="ctr">
              <a:spcBef>
                <a:spcPts val="600"/>
              </a:spcBef>
            </a:pPr>
            <a:r>
              <a:rPr lang="sk-SK" sz="1800" dirty="0">
                <a:solidFill>
                  <a:srgbClr val="002060"/>
                </a:solidFill>
              </a:rPr>
              <a:t>Oddelenie environmentálnej medicíny</a:t>
            </a:r>
          </a:p>
          <a:p>
            <a:pPr algn="ctr">
              <a:spcBef>
                <a:spcPts val="600"/>
              </a:spcBef>
            </a:pPr>
            <a:r>
              <a:rPr lang="sk-SK" sz="1800" dirty="0">
                <a:solidFill>
                  <a:srgbClr val="002060"/>
                </a:solidFill>
              </a:rPr>
              <a:t>FVZ SZU v Bratislave</a:t>
            </a:r>
            <a:endParaRPr lang="en-NL" sz="1800" dirty="0">
              <a:solidFill>
                <a:srgbClr val="00206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2DACCB-8E4A-AA12-660D-72E121753F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553" y="5255941"/>
            <a:ext cx="5918447" cy="710574"/>
          </a:xfrm>
        </p:spPr>
        <p:txBody>
          <a:bodyPr>
            <a:normAutofit/>
          </a:bodyPr>
          <a:lstStyle/>
          <a:p>
            <a:pPr algn="ctr">
              <a:spcBef>
                <a:spcPts val="300"/>
              </a:spcBef>
            </a:pPr>
            <a:r>
              <a:rPr lang="sk-S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CHEMICKÉ FÓRUM 2024</a:t>
            </a:r>
          </a:p>
          <a:p>
            <a:pPr algn="ctr">
              <a:spcBef>
                <a:spcPts val="300"/>
              </a:spcBef>
            </a:pPr>
            <a:r>
              <a:rPr lang="sk-SK" dirty="0">
                <a:solidFill>
                  <a:srgbClr val="002060"/>
                </a:solidFill>
              </a:rPr>
              <a:t>8. október 2024, Banská Bystrica</a:t>
            </a:r>
            <a:endParaRPr lang="en-NL" dirty="0">
              <a:solidFill>
                <a:srgbClr val="002060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20C638B-084E-B26D-A3D3-5134E5877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24" y="4091843"/>
            <a:ext cx="1443103" cy="51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338A7E9E-DDDB-A897-C454-B0D1C537FF2D}"/>
              </a:ext>
            </a:extLst>
          </p:cNvPr>
          <p:cNvCxnSpPr/>
          <p:nvPr/>
        </p:nvCxnSpPr>
        <p:spPr>
          <a:xfrm>
            <a:off x="177553" y="2317811"/>
            <a:ext cx="5918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42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7778-7A01-4FAC-9739-91B408F84DEB}" type="slidenum">
              <a:rPr lang="en-US" smtClean="0"/>
              <a:t>10</a:t>
            </a:fld>
            <a:endParaRPr lang="en-US"/>
          </a:p>
        </p:txBody>
      </p:sp>
      <p:sp>
        <p:nvSpPr>
          <p:cNvPr id="3" name="ZoneTexte 8">
            <a:extLst>
              <a:ext uri="{FF2B5EF4-FFF2-40B4-BE49-F238E27FC236}">
                <a16:creationId xmlns:a16="http://schemas.microsoft.com/office/drawing/2014/main" id="{2E7C1BFF-1659-ECD4-F4F1-AC4E9A2FC8DC}"/>
              </a:ext>
            </a:extLst>
          </p:cNvPr>
          <p:cNvSpPr txBox="1"/>
          <p:nvPr/>
        </p:nvSpPr>
        <p:spPr>
          <a:xfrm>
            <a:off x="179732" y="337108"/>
            <a:ext cx="72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Partnerstvo PARC – výzvy a očakávané výstupy</a:t>
            </a:r>
            <a:endParaRPr lang="fr-FR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E68F445-0A06-52AA-62B1-6432C602B575}"/>
              </a:ext>
            </a:extLst>
          </p:cNvPr>
          <p:cNvSpPr txBox="1"/>
          <p:nvPr/>
        </p:nvSpPr>
        <p:spPr>
          <a:xfrm>
            <a:off x="277147" y="987404"/>
            <a:ext cx="117155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20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sk-SK" sz="22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PARC </a:t>
            </a:r>
            <a:r>
              <a:rPr lang="sk-SK" sz="2200" dirty="0">
                <a:solidFill>
                  <a:srgbClr val="002060"/>
                </a:solidFill>
                <a:ea typeface="Times New Roman" panose="02020603050405020304" pitchFamily="18" charset="0"/>
              </a:rPr>
              <a:t>- v súlade s </a:t>
            </a:r>
            <a:r>
              <a:rPr lang="sk-SK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Európskou Chemickou stratégiou pre udržateľnosť </a:t>
            </a:r>
          </a:p>
          <a:p>
            <a:pPr algn="ctr"/>
            <a:r>
              <a:rPr lang="sk-SK" sz="2200" dirty="0">
                <a:solidFill>
                  <a:srgbClr val="002060"/>
                </a:solidFill>
                <a:ea typeface="Times New Roman" panose="02020603050405020304" pitchFamily="18" charset="0"/>
              </a:rPr>
              <a:t>a tiež s cieľmi </a:t>
            </a:r>
            <a:r>
              <a:rPr lang="sk-SK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Európskej Zelenej dohody</a:t>
            </a:r>
            <a:endParaRPr lang="sk-SK" sz="22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/>
            <a:endParaRPr lang="sk-SK" sz="1000" dirty="0">
              <a:solidFill>
                <a:srgbClr val="00206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VÝZVY</a:t>
            </a:r>
            <a:r>
              <a:rPr lang="sk-SK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sk-SK" sz="19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široké spektrum chemických látok + chýbajúce údaje o výskyte a expozícii + nedostatočné toxikologické dáta + obmedzený prístup k údajom + rozdrobenosť v hodnotení rizika chemických látok medzi sektormi + nedostatok skúseností + obavy verejnosti + vysoké náklady s tým spojené + ++</a:t>
            </a:r>
            <a:endParaRPr lang="sk-SK" sz="19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sk-SK" sz="600" dirty="0">
              <a:solidFill>
                <a:srgbClr val="00206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OČAKÁVANÉ </a:t>
            </a:r>
            <a:r>
              <a:rPr lang="sk-SK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VÝSTUPY</a:t>
            </a:r>
            <a:r>
              <a:rPr lang="sk-SK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Metódy novej generácie </a:t>
            </a:r>
            <a:r>
              <a:rPr lang="sk-SK" sz="19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na: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identifikáciu rizikových chemických látok a hodnotenie s nimi spojených zdravotných a environmentálnych rizík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002060"/>
                </a:solidFill>
                <a:ea typeface="Times New Roman" panose="02020603050405020304" pitchFamily="18" charset="0"/>
              </a:rPr>
              <a:t>identifikáciu nových a menej nebezpečných látok, v súlade s prístupmi trvalo udržateľného rozvoja</a:t>
            </a:r>
            <a:endParaRPr lang="sk-SK" sz="1900" dirty="0">
              <a:solidFill>
                <a:srgbClr val="00206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Prechod k tzv. „</a:t>
            </a:r>
            <a:r>
              <a:rPr lang="sk-SK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Next</a:t>
            </a:r>
            <a:r>
              <a:rPr lang="sk-SK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generation</a:t>
            </a:r>
            <a:r>
              <a:rPr lang="sk-SK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 risk </a:t>
            </a:r>
            <a:r>
              <a:rPr lang="sk-SK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assessment</a:t>
            </a:r>
            <a:r>
              <a:rPr lang="sk-SK" sz="19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 a prístupu „</a:t>
            </a:r>
            <a:r>
              <a:rPr lang="sk-SK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sk-SK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substance</a:t>
            </a:r>
            <a:r>
              <a:rPr lang="sk-SK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sk-SK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sk-SK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assessment</a:t>
            </a:r>
            <a:r>
              <a:rPr lang="sk-SK" sz="1900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</a:p>
          <a:p>
            <a:pPr lvl="1" algn="just"/>
            <a:endParaRPr lang="sk-SK" sz="600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k-SK" sz="1900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Konečný </a:t>
            </a:r>
            <a:r>
              <a:rPr lang="sk-SK" sz="19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výsledok </a:t>
            </a:r>
          </a:p>
          <a:p>
            <a:pPr marL="800100" lvl="1" indent="-79375" algn="just">
              <a:buClr>
                <a:srgbClr val="C00000"/>
              </a:buClr>
              <a:buSzPct val="80000"/>
              <a:buFont typeface="Wingdings" panose="05000000000000000000" pitchFamily="2" charset="2"/>
              <a:buChar char="è"/>
            </a:pPr>
            <a:r>
              <a:rPr lang="sk-SK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 zmeny stratégií a legislatívy v oblasti ochrany zdravia obyvateľov a životného prostredia s cieľom zabezpečiť zdravie budúcich generácií</a:t>
            </a:r>
            <a:r>
              <a:rPr lang="sk-SK" sz="19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800100" lvl="1" indent="-79375" algn="just">
              <a:buClr>
                <a:srgbClr val="C00000"/>
              </a:buClr>
              <a:buSzPct val="80000"/>
              <a:buFont typeface="Wingdings" panose="05000000000000000000" pitchFamily="2" charset="2"/>
              <a:buChar char="è"/>
            </a:pPr>
            <a:r>
              <a:rPr lang="sk-SK" sz="19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vytvorenie </a:t>
            </a:r>
            <a:r>
              <a:rPr lang="sk-SK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udržateľnej</a:t>
            </a:r>
            <a:r>
              <a:rPr lang="sk-SK" sz="19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celoeurópskej inovatívnej a výskumnej platformy pre hodnotenie rizika CHL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DF4F8F4-B016-45AD-B373-24EE579DD466}"/>
              </a:ext>
            </a:extLst>
          </p:cNvPr>
          <p:cNvSpPr txBox="1"/>
          <p:nvPr/>
        </p:nvSpPr>
        <p:spPr>
          <a:xfrm>
            <a:off x="59473" y="6519112"/>
            <a:ext cx="12080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ln w="0"/>
                <a:solidFill>
                  <a:srgbClr val="35319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Chemické fórum 2024, Banská Bystrica, 8.10.2024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D553E94-7FE3-A8DF-61BD-4ED8121A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347" y="2354"/>
            <a:ext cx="1123653" cy="40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62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7778-7A01-4FAC-9739-91B408F84DEB}" type="slidenum">
              <a:rPr lang="en-US" smtClean="0"/>
              <a:t>11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9002" y="3496284"/>
            <a:ext cx="10871190" cy="2699724"/>
          </a:xfrm>
        </p:spPr>
        <p:txBody>
          <a:bodyPr>
            <a:normAutofit/>
          </a:bodyPr>
          <a:lstStyle/>
          <a:p>
            <a:r>
              <a:rPr lang="sk-SK" sz="2000" dirty="0"/>
              <a:t>Kontaktný bod pre národný </a:t>
            </a:r>
            <a:r>
              <a:rPr lang="sk-SK" sz="2000" dirty="0" smtClean="0"/>
              <a:t>hub: lubica.murinova@szu.sk, </a:t>
            </a:r>
            <a:r>
              <a:rPr lang="sk-SK" sz="2000" dirty="0" err="1" smtClean="0"/>
              <a:t>lucia.fabelova@szu.sk</a:t>
            </a:r>
            <a:r>
              <a:rPr lang="sk-SK" sz="2000" dirty="0" err="1" smtClean="0">
                <a:hlinkClick r:id="rId2"/>
              </a:rPr>
              <a:t>@szu.sk</a:t>
            </a:r>
            <a:endParaRPr lang="sk-SK" sz="2000" dirty="0"/>
          </a:p>
          <a:p>
            <a:r>
              <a:rPr lang="fr-FR" sz="2000" dirty="0"/>
              <a:t>PARC </a:t>
            </a:r>
            <a:r>
              <a:rPr lang="fr-FR" sz="2000" dirty="0" smtClean="0"/>
              <a:t>Website:</a:t>
            </a:r>
            <a:r>
              <a:rPr lang="sk-SK" sz="2000" dirty="0"/>
              <a:t> </a:t>
            </a:r>
            <a:r>
              <a:rPr lang="fr-FR" sz="2000" dirty="0" smtClean="0"/>
              <a:t>http</a:t>
            </a:r>
            <a:r>
              <a:rPr lang="fr-FR" sz="2000" dirty="0"/>
              <a:t>://</a:t>
            </a:r>
            <a:r>
              <a:rPr lang="fr-FR" sz="2000" dirty="0" smtClean="0"/>
              <a:t>www.eu-parc.eu</a:t>
            </a:r>
            <a:r>
              <a:rPr lang="fr-FR" sz="2000" dirty="0" smtClean="0">
                <a:solidFill>
                  <a:srgbClr val="002060"/>
                </a:solidFill>
                <a:hlinkClick r:id="rId3"/>
              </a:rPr>
              <a:t>www.eu-parc.eu</a:t>
            </a:r>
            <a:r>
              <a:rPr lang="sk-SK" sz="2000" dirty="0" smtClean="0">
                <a:solidFill>
                  <a:srgbClr val="002060"/>
                </a:solidFill>
              </a:rPr>
              <a:t> </a:t>
            </a:r>
            <a:endParaRPr lang="sk-SK" sz="2000" dirty="0">
              <a:solidFill>
                <a:srgbClr val="002060"/>
              </a:solidFill>
            </a:endParaRPr>
          </a:p>
          <a:p>
            <a:r>
              <a:rPr lang="fr-FR" sz="2000" dirty="0" smtClean="0"/>
              <a:t>PARC Contact:</a:t>
            </a:r>
            <a:r>
              <a:rPr lang="sk-SK" sz="2000" dirty="0"/>
              <a:t> </a:t>
            </a:r>
            <a:r>
              <a:rPr lang="sk-SK" sz="2000" dirty="0" smtClean="0"/>
              <a:t>PARC@anses.fr</a:t>
            </a:r>
            <a:r>
              <a:rPr lang="fr-FR" dirty="0" smtClean="0">
                <a:hlinkClick r:id="rId4"/>
              </a:rPr>
              <a:t>PARC@anses.fr</a:t>
            </a:r>
            <a:r>
              <a:rPr lang="fr-FR" sz="2000" dirty="0" smtClean="0">
                <a:hlinkClick r:id="rId5"/>
              </a:rPr>
              <a:t>PARC@anses.frARC@anses.fr</a:t>
            </a:r>
            <a:r>
              <a:rPr lang="sk-SK" sz="2000" dirty="0" smtClean="0"/>
              <a:t> </a:t>
            </a:r>
            <a:r>
              <a:rPr lang="fr-FR" sz="2000" dirty="0" smtClean="0"/>
              <a:t> </a:t>
            </a:r>
            <a:endParaRPr lang="fr-FR" sz="2000" dirty="0"/>
          </a:p>
          <a:p>
            <a:r>
              <a:rPr lang="fr-FR" sz="2000" dirty="0" smtClean="0"/>
              <a:t>Coordinator:</a:t>
            </a:r>
            <a:r>
              <a:rPr lang="sk-SK" sz="2000" dirty="0"/>
              <a:t> </a:t>
            </a:r>
            <a:r>
              <a:rPr lang="fr-FR" sz="2000" dirty="0" smtClean="0"/>
              <a:t>Pascal.</a:t>
            </a:r>
            <a:r>
              <a:rPr lang="sk-SK" sz="2000" dirty="0" smtClean="0"/>
              <a:t>Sanders@anses.fr </a:t>
            </a:r>
            <a:r>
              <a:rPr lang="fr-FR" sz="2000" dirty="0" smtClean="0">
                <a:hlinkClick r:id="rId6"/>
              </a:rPr>
              <a:t>Sanders@anses.fr</a:t>
            </a:r>
            <a:r>
              <a:rPr lang="sk-SK" sz="2000" dirty="0" smtClean="0">
                <a:solidFill>
                  <a:srgbClr val="002060"/>
                </a:solidFill>
              </a:rPr>
              <a:t> </a:t>
            </a:r>
            <a:endParaRPr lang="fr-FR" sz="2000" dirty="0">
              <a:solidFill>
                <a:srgbClr val="002060"/>
              </a:solidFill>
            </a:endParaRPr>
          </a:p>
          <a:p>
            <a:r>
              <a:rPr lang="fr-FR" sz="2000" dirty="0"/>
              <a:t>Deputy </a:t>
            </a:r>
            <a:r>
              <a:rPr lang="fr-FR" sz="2000" dirty="0" smtClean="0"/>
              <a:t>Coordinator:</a:t>
            </a:r>
            <a:r>
              <a:rPr lang="sk-SK" sz="2000" dirty="0" smtClean="0"/>
              <a:t> Christophe.Rousselle@anses.fr</a:t>
            </a:r>
            <a:r>
              <a:rPr lang="fr-FR" sz="2000" dirty="0" smtClean="0">
                <a:solidFill>
                  <a:srgbClr val="002060"/>
                </a:solidFill>
                <a:hlinkClick r:id="rId7"/>
              </a:rPr>
              <a:t>C</a:t>
            </a:r>
            <a:r>
              <a:rPr lang="fr-FR" sz="2400" dirty="0" smtClean="0">
                <a:solidFill>
                  <a:srgbClr val="002060"/>
                </a:solidFill>
                <a:hlinkClick r:id="rId7"/>
              </a:rPr>
              <a:t>hristophe.Rousselle@anses.fr</a:t>
            </a:r>
            <a:r>
              <a:rPr lang="sk-SK" sz="2400" dirty="0" smtClean="0">
                <a:solidFill>
                  <a:srgbClr val="002060"/>
                </a:solidFill>
              </a:rPr>
              <a:t> </a:t>
            </a:r>
            <a:endParaRPr lang="fr-FR" sz="2400" dirty="0">
              <a:solidFill>
                <a:srgbClr val="002060"/>
              </a:solidFill>
            </a:endParaRPr>
          </a:p>
          <a:p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59" y="-29325"/>
            <a:ext cx="4193487" cy="2359791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C128CF7-A521-1820-B422-AA111340B9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3602" y="134707"/>
            <a:ext cx="5239838" cy="3100320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88F12A13-9BB0-A98D-3A42-145C73138C3E}"/>
              </a:ext>
            </a:extLst>
          </p:cNvPr>
          <p:cNvSpPr txBox="1"/>
          <p:nvPr/>
        </p:nvSpPr>
        <p:spPr>
          <a:xfrm>
            <a:off x="1262618" y="6457265"/>
            <a:ext cx="1007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získal finančnú podporu z výskumného a inovačného programu EÚ Horizont Európa</a:t>
            </a:r>
          </a:p>
          <a:p>
            <a:pPr algn="ctr"/>
            <a:r>
              <a:rPr lang="en-GB" sz="1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 Agreement </a:t>
            </a:r>
            <a:r>
              <a:rPr lang="sk-SK" sz="1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č.</a:t>
            </a:r>
            <a:r>
              <a:rPr lang="en-GB" sz="1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101057014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6AEC5E0-8078-73DA-B9AF-EED2818A30C9}"/>
              </a:ext>
            </a:extLst>
          </p:cNvPr>
          <p:cNvSpPr txBox="1"/>
          <p:nvPr/>
        </p:nvSpPr>
        <p:spPr>
          <a:xfrm>
            <a:off x="2222205" y="2385713"/>
            <a:ext cx="6929770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k-SK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D553E94-7FE3-A8DF-61BD-4ED8121A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50" y="2355"/>
            <a:ext cx="9715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7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EB4934-A005-68CF-7E51-81834856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7778-7A01-4FAC-9739-91B408F84DE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6" y="585002"/>
            <a:ext cx="6375823" cy="6039321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B770007E-E115-0969-43A6-F5B5FC03656F}"/>
              </a:ext>
            </a:extLst>
          </p:cNvPr>
          <p:cNvSpPr txBox="1"/>
          <p:nvPr/>
        </p:nvSpPr>
        <p:spPr>
          <a:xfrm>
            <a:off x="151961" y="76268"/>
            <a:ext cx="1018990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Európske partnerstvo pre hodnotenie rizík chemických látok (PARC)</a:t>
            </a:r>
            <a:endParaRPr lang="en-GB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toshi"/>
            </a:endParaRPr>
          </a:p>
        </p:txBody>
      </p: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705A79F8-FB45-644A-8F98-E7232BBE7733}"/>
              </a:ext>
            </a:extLst>
          </p:cNvPr>
          <p:cNvSpPr txBox="1">
            <a:spLocks/>
          </p:cNvSpPr>
          <p:nvPr/>
        </p:nvSpPr>
        <p:spPr>
          <a:xfrm>
            <a:off x="287382" y="2991962"/>
            <a:ext cx="4852675" cy="326447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Trvanie máj 2022 – apríl 2029</a:t>
            </a: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sk-SK" sz="1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21" y="797132"/>
            <a:ext cx="4766736" cy="2169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k-SK" dirty="0"/>
              <a:t> </a:t>
            </a:r>
            <a:r>
              <a:rPr lang="sk-SK" dirty="0">
                <a:solidFill>
                  <a:srgbClr val="002060"/>
                </a:solidFill>
              </a:rPr>
              <a:t>Program </a:t>
            </a:r>
            <a:r>
              <a:rPr lang="sk-S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 Európa</a:t>
            </a:r>
          </a:p>
          <a:p>
            <a:pPr algn="just"/>
            <a:endParaRPr lang="sk-SK" sz="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EÚ + členské a asociované krajiny + EÚ a národné agentúry / Univerzity / Výskumné organizácie </a:t>
            </a:r>
          </a:p>
          <a:p>
            <a:pPr algn="just"/>
            <a:r>
              <a:rPr lang="sk-SK" dirty="0">
                <a:solidFill>
                  <a:srgbClr val="002060"/>
                </a:solidFill>
              </a:rPr>
              <a:t>...... </a:t>
            </a:r>
            <a:r>
              <a:rPr lang="sk-SK" b="1" dirty="0">
                <a:solidFill>
                  <a:srgbClr val="002060"/>
                </a:solidFill>
              </a:rPr>
              <a:t>spoločná podpora výskumných a inovačných aktivít EÚ zameraných na hodnotenie rizika chemických látok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5F8C7B46-E9F0-19C7-BC9A-BC81CA056951}"/>
              </a:ext>
            </a:extLst>
          </p:cNvPr>
          <p:cNvSpPr txBox="1"/>
          <p:nvPr/>
        </p:nvSpPr>
        <p:spPr>
          <a:xfrm>
            <a:off x="339805" y="5203051"/>
            <a:ext cx="5005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5475"/>
            <a:r>
              <a:rPr lang="sk-SK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SR:	</a:t>
            </a:r>
            <a:r>
              <a:rPr lang="sk-SK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Ministerstvo zdravotníctva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</a:p>
          <a:p>
            <a:pPr defTabSz="625475"/>
            <a:r>
              <a:rPr lang="sk-SK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	Slovenská zdravotnícka univerzita 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 pridružený partner </a:t>
            </a:r>
            <a:r>
              <a:rPr lang="sk-SK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Univerzita Komenského</a:t>
            </a:r>
            <a:endParaRPr lang="en-GB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376D8A71-AF6A-8E2D-C723-6AA182BA32EB}"/>
              </a:ext>
            </a:extLst>
          </p:cNvPr>
          <p:cNvSpPr txBox="1"/>
          <p:nvPr/>
        </p:nvSpPr>
        <p:spPr>
          <a:xfrm>
            <a:off x="275059" y="3474038"/>
            <a:ext cx="5069826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Koordinácia PARC: </a:t>
            </a:r>
            <a:r>
              <a:rPr lang="sk-SK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ANSES </a:t>
            </a:r>
            <a:r>
              <a:rPr lang="sk-SK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sk-SK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Francúzska agentúra pre potraviny, životné prostredie a bezpečnosť a ochranu zdravia pri práci </a:t>
            </a:r>
          </a:p>
          <a:p>
            <a:endParaRPr lang="sk-SK" sz="10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sk-SK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Financovanie: rovným dielom z Horizont Európa, 9. RP EÚ pre výskum a inovácie a z príspevkov členov	partnerstva</a:t>
            </a:r>
            <a:r>
              <a:rPr lang="sk-SK" sz="16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FE82E76-5551-3494-85CC-E4CC9345C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333" y="135664"/>
            <a:ext cx="9715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07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B6395CDE-C348-A506-AFF4-515CFD831709}"/>
              </a:ext>
            </a:extLst>
          </p:cNvPr>
          <p:cNvGrpSpPr/>
          <p:nvPr/>
        </p:nvGrpSpPr>
        <p:grpSpPr>
          <a:xfrm>
            <a:off x="566331" y="0"/>
            <a:ext cx="10497002" cy="6492875"/>
            <a:chOff x="231958" y="0"/>
            <a:chExt cx="10238659" cy="6305006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858A0208-404A-AD87-55B2-4C38466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958" y="0"/>
              <a:ext cx="10238659" cy="6305006"/>
            </a:xfrm>
            <a:prstGeom prst="rect">
              <a:avLst/>
            </a:prstGeom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98535E67-70FC-0497-3917-4675E8889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0364" y="2129882"/>
              <a:ext cx="1504980" cy="496360"/>
            </a:xfrm>
            <a:prstGeom prst="rect">
              <a:avLst/>
            </a:prstGeom>
          </p:spPr>
        </p:pic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7778-7A01-4FAC-9739-91B408F84DEB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577F86B-03A1-52AC-7CC8-E975B8AA7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333" y="135664"/>
            <a:ext cx="9715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8DF5413A-050A-8D8A-959A-DBFAE374C8B8}"/>
              </a:ext>
            </a:extLst>
          </p:cNvPr>
          <p:cNvSpPr txBox="1"/>
          <p:nvPr/>
        </p:nvSpPr>
        <p:spPr>
          <a:xfrm>
            <a:off x="435625" y="135664"/>
            <a:ext cx="102410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Smerom k harmonizovanému ľudskému biomonitoringu (HBM) v Európe – tvorba európskej spolupráce</a:t>
            </a:r>
            <a:endParaRPr lang="en-GB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D28B1A8-CEFA-D63F-D20D-E289E99F67A5}"/>
              </a:ext>
            </a:extLst>
          </p:cNvPr>
          <p:cNvSpPr txBox="1"/>
          <p:nvPr/>
        </p:nvSpPr>
        <p:spPr>
          <a:xfrm>
            <a:off x="59473" y="6519112"/>
            <a:ext cx="12080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ln w="0"/>
                <a:solidFill>
                  <a:srgbClr val="35319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Chemické fórum 2024, Banská Bystrica, 8.10.2024</a:t>
            </a:r>
          </a:p>
        </p:txBody>
      </p:sp>
    </p:spTree>
    <p:extLst>
      <p:ext uri="{BB962C8B-B14F-4D97-AF65-F5344CB8AC3E}">
        <p14:creationId xmlns:p14="http://schemas.microsoft.com/office/powerpoint/2010/main" val="234069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7778-7A01-4FAC-9739-91B408F84DEB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D553E94-7FE3-A8DF-61BD-4ED8121A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521" y="63943"/>
            <a:ext cx="9715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914DB301-1C5B-468F-69E4-55C3C746A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947" y="264151"/>
            <a:ext cx="8725427" cy="496873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EE623093-4C46-5BFE-CB6B-FD6A04F11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864" y="5272703"/>
            <a:ext cx="1242014" cy="722507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2E87855B-C1D2-3277-5A9B-4FCC0C365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945" y="5272703"/>
            <a:ext cx="2045797" cy="915446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E90E39B0-C002-896A-4808-F7183F0218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9156" y="5731945"/>
            <a:ext cx="1558401" cy="760930"/>
          </a:xfrm>
          <a:prstGeom prst="rect">
            <a:avLst/>
          </a:prstGeom>
        </p:spPr>
      </p:pic>
      <p:sp>
        <p:nvSpPr>
          <p:cNvPr id="16" name="BlokTextu 15">
            <a:extLst>
              <a:ext uri="{FF2B5EF4-FFF2-40B4-BE49-F238E27FC236}">
                <a16:creationId xmlns:a16="http://schemas.microsoft.com/office/drawing/2014/main" id="{32070BB1-F90F-1D29-B454-5D29B8B901FC}"/>
              </a:ext>
            </a:extLst>
          </p:cNvPr>
          <p:cNvSpPr txBox="1"/>
          <p:nvPr/>
        </p:nvSpPr>
        <p:spPr>
          <a:xfrm>
            <a:off x="659959" y="120464"/>
            <a:ext cx="93633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HBM4EU významnou mierou prispel k tvorbe európskych politík v oblasti životného prostredia a zdravia</a:t>
            </a:r>
            <a:endParaRPr lang="en-GB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E9B9A0C-4DF4-5629-2D3D-9D9AB689D0C4}"/>
              </a:ext>
            </a:extLst>
          </p:cNvPr>
          <p:cNvSpPr txBox="1"/>
          <p:nvPr/>
        </p:nvSpPr>
        <p:spPr>
          <a:xfrm>
            <a:off x="59473" y="6519112"/>
            <a:ext cx="12080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ln w="0"/>
                <a:solidFill>
                  <a:srgbClr val="35319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Chemické fórum 2024, Banská Bystrica, 8.10.2024</a:t>
            </a:r>
          </a:p>
        </p:txBody>
      </p:sp>
    </p:spTree>
    <p:extLst>
      <p:ext uri="{BB962C8B-B14F-4D97-AF65-F5344CB8AC3E}">
        <p14:creationId xmlns:p14="http://schemas.microsoft.com/office/powerpoint/2010/main" val="197845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7778-7A01-4FAC-9739-91B408F84DEB}" type="slidenum">
              <a:rPr lang="en-US" smtClean="0"/>
              <a:t>5</a:t>
            </a:fld>
            <a:endParaRPr lang="en-US"/>
          </a:p>
        </p:txBody>
      </p:sp>
      <p:sp>
        <p:nvSpPr>
          <p:cNvPr id="4" name="Titolo 5">
            <a:extLst>
              <a:ext uri="{FF2B5EF4-FFF2-40B4-BE49-F238E27FC236}">
                <a16:creationId xmlns:a16="http://schemas.microsoft.com/office/drawing/2014/main" id="{81DA58C1-E196-A663-B6ED-C1E2AA1407E4}"/>
              </a:ext>
            </a:extLst>
          </p:cNvPr>
          <p:cNvSpPr txBox="1">
            <a:spLocks/>
          </p:cNvSpPr>
          <p:nvPr/>
        </p:nvSpPr>
        <p:spPr>
          <a:xfrm>
            <a:off x="1344002" y="463539"/>
            <a:ext cx="7856416" cy="4049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Aligned</a:t>
            </a:r>
            <a:r>
              <a:rPr lang="sk-SK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</a:t>
            </a:r>
            <a:r>
              <a:rPr lang="sk-SK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zosúladené štúdie</a:t>
            </a:r>
            <a:endParaRPr lang="en-GB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 descr="Obrázok, na ktorom je stôl&#10;&#10;Automaticky generovaný popis">
            <a:extLst>
              <a:ext uri="{FF2B5EF4-FFF2-40B4-BE49-F238E27FC236}">
                <a16:creationId xmlns:a16="http://schemas.microsoft.com/office/drawing/2014/main" id="{A47755A6-EFB9-8EFC-866F-2BCDB043F23C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28" y="1796309"/>
            <a:ext cx="10224272" cy="24051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4936EE89-2F08-E9A1-9F55-A21318FF12BB}"/>
              </a:ext>
            </a:extLst>
          </p:cNvPr>
          <p:cNvSpPr txBox="1"/>
          <p:nvPr/>
        </p:nvSpPr>
        <p:spPr>
          <a:xfrm>
            <a:off x="2373058" y="5526433"/>
            <a:ext cx="7792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“European Human Biomonitoring Dashboard for visualization of aggregated HBM data. Flemish Institute for Technological Research (VITO), Mol, Belgium. </a:t>
            </a:r>
            <a:r>
              <a:rPr lang="en-US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https://www.hbm4eu.eu/eu-hbm-dashboard/</a:t>
            </a:r>
            <a:endParaRPr lang="en-GB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2A1BD994-8589-3488-C8CD-CF07FBC91FF8}"/>
              </a:ext>
            </a:extLst>
          </p:cNvPr>
          <p:cNvSpPr txBox="1"/>
          <p:nvPr/>
        </p:nvSpPr>
        <p:spPr>
          <a:xfrm>
            <a:off x="2497830" y="1014533"/>
            <a:ext cx="7746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EÚ adolescentov s kombinovanou expozíciou </a:t>
            </a: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</a:t>
            </a: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(PFOA + PFNA + </a:t>
            </a:r>
            <a:r>
              <a:rPr lang="sk-SK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PFHxS</a:t>
            </a: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PFOS) prekračujúcou hodnotu EFSA  6,9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µg/L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EAAE3924-D443-35D4-7312-E4335FCF3112}"/>
              </a:ext>
            </a:extLst>
          </p:cNvPr>
          <p:cNvSpPr txBox="1"/>
          <p:nvPr/>
        </p:nvSpPr>
        <p:spPr>
          <a:xfrm>
            <a:off x="1807187" y="4396881"/>
            <a:ext cx="875987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2060"/>
                </a:solidFill>
              </a:rPr>
              <a:t>EFSA (2020): </a:t>
            </a:r>
            <a:r>
              <a:rPr lang="sk-S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 pre </a:t>
            </a: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</a:t>
            </a:r>
            <a:r>
              <a:rPr lang="sk-SK" dirty="0">
                <a:solidFill>
                  <a:srgbClr val="002060"/>
                </a:solidFill>
              </a:rPr>
              <a:t>4</a:t>
            </a:r>
            <a:r>
              <a:rPr lang="en-US" dirty="0">
                <a:solidFill>
                  <a:srgbClr val="002060"/>
                </a:solidFill>
              </a:rPr>
              <a:t> PFAS </a:t>
            </a:r>
            <a:r>
              <a:rPr lang="sk-S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4.4 ng/kg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</a:t>
            </a:r>
            <a:r>
              <a:rPr lang="sk-S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sk-S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sk-SK" sz="1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sk-SK" dirty="0">
                <a:solidFill>
                  <a:srgbClr val="002060"/>
                </a:solidFill>
              </a:rPr>
              <a:t>Koncentrácia v krvi =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6.9 µg/L 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1600" dirty="0">
                <a:solidFill>
                  <a:srgbClr val="002060"/>
                </a:solidFill>
              </a:rPr>
              <a:t>(výpočet založený na koncentrácii PFAS v sére 35-ročných žien a vplyve na imunitu novorodencov)</a:t>
            </a:r>
            <a:endParaRPr lang="en-BE" sz="1600" dirty="0">
              <a:solidFill>
                <a:srgbClr val="002060"/>
              </a:solidFill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69CBE4AD-2663-188B-2E86-58ECA90AA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2436" y="205417"/>
            <a:ext cx="1069243" cy="1281193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358EED7E-7B1E-3A77-90F7-9E3C36F5AE9B}"/>
              </a:ext>
            </a:extLst>
          </p:cNvPr>
          <p:cNvSpPr txBox="1"/>
          <p:nvPr/>
        </p:nvSpPr>
        <p:spPr>
          <a:xfrm flipH="1">
            <a:off x="856487" y="2570590"/>
            <a:ext cx="10661270" cy="1754326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sk-S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14% dospievajúcich v Európe malo koncentrácie PFAS v krvi vyššie ako bezpečné koncentrácie stanovené EFSA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sk-S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HBM4EU poskytlo ďalšie dôkazy pre reštrikciu PFAS ako skupiny chemických látok v rámci legislatívy REACH 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85C75831-3402-0A8E-3670-48A1C860BA9E}"/>
              </a:ext>
            </a:extLst>
          </p:cNvPr>
          <p:cNvSpPr txBox="1"/>
          <p:nvPr/>
        </p:nvSpPr>
        <p:spPr>
          <a:xfrm>
            <a:off x="59473" y="6519112"/>
            <a:ext cx="12080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ln w="0"/>
                <a:solidFill>
                  <a:srgbClr val="35319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Chemické fórum 2024, Banská Bystrica, 8.10.2024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7D553E94-7FE3-A8DF-61BD-4ED8121A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50" y="2355"/>
            <a:ext cx="9715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37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894" y="102778"/>
            <a:ext cx="8261932" cy="634978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7778-7A01-4FAC-9739-91B408F84DEB}" type="slidenum">
              <a:rPr lang="en-US" smtClean="0"/>
              <a:t>6</a:t>
            </a:fld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14314" y="1"/>
            <a:ext cx="11752400" cy="868218"/>
          </a:xfrm>
        </p:spPr>
        <p:txBody>
          <a:bodyPr/>
          <a:lstStyle/>
          <a:p>
            <a:r>
              <a:rPr lang="sk-SK" dirty="0"/>
              <a:t>Partnerstvo </a:t>
            </a:r>
            <a:r>
              <a:rPr lang="fr-FR" dirty="0"/>
              <a:t>PARC			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4314" y="1002384"/>
            <a:ext cx="3608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accent2">
                    <a:lumMod val="50000"/>
                  </a:schemeClr>
                </a:solidFill>
              </a:rPr>
              <a:t>Hlavný cieľ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k-SK" b="1" dirty="0"/>
              <a:t>Konsolidovať a posilniť </a:t>
            </a:r>
            <a:r>
              <a:rPr lang="sk-SK" dirty="0"/>
              <a:t>výskum a inovácie v oblasti hodnotenia rizika chemických látok s cieľom </a:t>
            </a:r>
            <a:r>
              <a:rPr lang="sk-SK" b="1" dirty="0"/>
              <a:t>ochrany zdravia človeka a životného prostredia.</a:t>
            </a:r>
            <a:endParaRPr lang="fr-FR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BD06F86-CBA2-7C12-A82E-B65B6B667069}"/>
              </a:ext>
            </a:extLst>
          </p:cNvPr>
          <p:cNvSpPr txBox="1"/>
          <p:nvPr/>
        </p:nvSpPr>
        <p:spPr>
          <a:xfrm>
            <a:off x="1320598" y="102778"/>
            <a:ext cx="8125429" cy="6469463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2000" b="1" u="sng" dirty="0">
                <a:solidFill>
                  <a:srgbClr val="002060"/>
                </a:solidFill>
              </a:rPr>
              <a:t>Štruktúra PARC - pracovné balíky:</a:t>
            </a:r>
          </a:p>
          <a:p>
            <a:pPr>
              <a:lnSpc>
                <a:spcPct val="200000"/>
              </a:lnSpc>
            </a:pPr>
            <a:r>
              <a:rPr lang="sk-SK" sz="2000" b="1" dirty="0">
                <a:solidFill>
                  <a:srgbClr val="002060"/>
                </a:solidFill>
              </a:rPr>
              <a:t>WP 1 Manažment a koordinácia</a:t>
            </a:r>
          </a:p>
          <a:p>
            <a:pPr>
              <a:lnSpc>
                <a:spcPct val="200000"/>
              </a:lnSpc>
            </a:pPr>
            <a:r>
              <a:rPr lang="sk-SK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 2 Agenda „od vedy k politikám“ (dialóg)</a:t>
            </a:r>
          </a:p>
          <a:p>
            <a:pPr>
              <a:lnSpc>
                <a:spcPct val="200000"/>
              </a:lnSpc>
            </a:pPr>
            <a:r>
              <a:rPr lang="sk-SK" sz="2000" b="1" dirty="0">
                <a:solidFill>
                  <a:srgbClr val="002060"/>
                </a:solidFill>
              </a:rPr>
              <a:t>WP 3 Synergie, spolupráca a informovanosť</a:t>
            </a:r>
          </a:p>
          <a:p>
            <a:pPr>
              <a:lnSpc>
                <a:spcPct val="200000"/>
              </a:lnSpc>
            </a:pPr>
            <a:r>
              <a:rPr lang="sk-SK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 4 Monitoring a expozícia (HBM, prostredie)</a:t>
            </a:r>
          </a:p>
          <a:p>
            <a:pPr>
              <a:lnSpc>
                <a:spcPct val="200000"/>
              </a:lnSpc>
            </a:pPr>
            <a:r>
              <a:rPr lang="sk-SK" sz="2000" b="1" dirty="0">
                <a:solidFill>
                  <a:srgbClr val="002060"/>
                </a:solidFill>
              </a:rPr>
              <a:t>WP 5 Hodnotenie nebezpečnosti (štandardné a inovatívne testovanie)</a:t>
            </a:r>
          </a:p>
          <a:p>
            <a:pPr>
              <a:lnSpc>
                <a:spcPct val="200000"/>
              </a:lnSpc>
            </a:pPr>
            <a:r>
              <a:rPr lang="sk-SK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 6 Inovácie v hodnotení rizika pre regulačnú oblasť (IATA, harmonizácia)</a:t>
            </a:r>
          </a:p>
          <a:p>
            <a:pPr>
              <a:lnSpc>
                <a:spcPct val="200000"/>
              </a:lnSpc>
            </a:pPr>
            <a:r>
              <a:rPr lang="sk-SK" sz="2000" b="1" dirty="0">
                <a:solidFill>
                  <a:srgbClr val="002060"/>
                </a:solidFill>
              </a:rPr>
              <a:t>WP 7 FAIR dáta (</a:t>
            </a:r>
            <a:r>
              <a:rPr lang="en-GB" sz="2000" b="1" dirty="0">
                <a:solidFill>
                  <a:srgbClr val="002060"/>
                </a:solidFill>
              </a:rPr>
              <a:t>Findable, Accessible, Interoperable, Reusable</a:t>
            </a:r>
            <a:r>
              <a:rPr lang="sk-SK" sz="2000" b="1" dirty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sk-SK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 8  Koncepty a nástroje (</a:t>
            </a:r>
            <a:r>
              <a:rPr lang="sk-SK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SSbD</a:t>
            </a:r>
            <a:r>
              <a:rPr lang="sk-SK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Systém včasného varovania, </a:t>
            </a:r>
          </a:p>
          <a:p>
            <a:pPr indent="2782888"/>
            <a:r>
              <a:rPr lang="sk-SK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integratívne</a:t>
            </a:r>
            <a:r>
              <a:rPr lang="sk-SK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modely)</a:t>
            </a:r>
          </a:p>
          <a:p>
            <a:pPr>
              <a:lnSpc>
                <a:spcPct val="200000"/>
              </a:lnSpc>
            </a:pPr>
            <a:r>
              <a:rPr lang="sk-SK" sz="2000" b="1" dirty="0">
                <a:solidFill>
                  <a:srgbClr val="002060"/>
                </a:solidFill>
              </a:rPr>
              <a:t>WP 9 Budovanie kapacít – infraštruktúra a odborníci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C0892E3-F1AA-06A0-ABF0-5F25BDBB5CCD}"/>
              </a:ext>
            </a:extLst>
          </p:cNvPr>
          <p:cNvSpPr txBox="1"/>
          <p:nvPr/>
        </p:nvSpPr>
        <p:spPr>
          <a:xfrm>
            <a:off x="9804400" y="2739060"/>
            <a:ext cx="2387600" cy="132343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sk-S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Cieľ 2:</a:t>
            </a:r>
          </a:p>
          <a:p>
            <a:r>
              <a:rPr lang="sk-S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Výskum a inovácie smerom k hodnoteniu rizika novej generácie (NGRA)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5929EDB-CBF3-DA9A-2475-D5B077AE214D}"/>
              </a:ext>
            </a:extLst>
          </p:cNvPr>
          <p:cNvSpPr txBox="1"/>
          <p:nvPr/>
        </p:nvSpPr>
        <p:spPr>
          <a:xfrm>
            <a:off x="9671313" y="959998"/>
            <a:ext cx="2387600" cy="10772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sk-SK" sz="16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Cieľ 1:</a:t>
            </a:r>
          </a:p>
          <a:p>
            <a:r>
              <a:rPr lang="sk-SK" sz="16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Interdisciplinárna a </a:t>
            </a:r>
            <a:r>
              <a:rPr lang="sk-SK" sz="1600" dirty="0" err="1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medzisektorová</a:t>
            </a:r>
            <a:r>
              <a:rPr lang="sk-SK" sz="16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spolupráca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373ED6F-8DC6-0264-44F3-F136D5782BDB}"/>
              </a:ext>
            </a:extLst>
          </p:cNvPr>
          <p:cNvSpPr txBox="1"/>
          <p:nvPr/>
        </p:nvSpPr>
        <p:spPr>
          <a:xfrm>
            <a:off x="9579114" y="4513719"/>
            <a:ext cx="2387600" cy="10772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sk-SK" sz="1600" dirty="0">
                <a:solidFill>
                  <a:srgbClr val="127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Cieľ 3:</a:t>
            </a:r>
          </a:p>
          <a:p>
            <a:r>
              <a:rPr lang="sk-SK" sz="1600" dirty="0">
                <a:solidFill>
                  <a:srgbClr val="127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Budovanie kapacít – odborníci, dáta a infraštruktúra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A8440C9-8505-3E17-7951-541A183D227F}"/>
              </a:ext>
            </a:extLst>
          </p:cNvPr>
          <p:cNvSpPr txBox="1"/>
          <p:nvPr/>
        </p:nvSpPr>
        <p:spPr>
          <a:xfrm>
            <a:off x="59473" y="6519112"/>
            <a:ext cx="12080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ln w="0"/>
                <a:solidFill>
                  <a:srgbClr val="35319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Chemické fórum 2024, Banská Bystrica, 8.10.2024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7D553E94-7FE3-A8DF-61BD-4ED8121A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50" y="2355"/>
            <a:ext cx="9715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1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94811-7EC1-95FE-D891-E18DDC4F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DE810-C4F7-7A8B-F5B7-6A841C1D68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Pg.</a:t>
            </a:r>
            <a:fld id="{697EEA80-4864-8244-975C-B3367BB7ED1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DABD6E-4D14-51F5-510D-9A62340CEA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556099-A24D-F66A-0DBB-1EAB0AFA6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5" y="0"/>
            <a:ext cx="12177605" cy="685800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53B35248-D064-E6F4-5DA6-21A3C41F6AF6}"/>
              </a:ext>
            </a:extLst>
          </p:cNvPr>
          <p:cNvSpPr txBox="1"/>
          <p:nvPr/>
        </p:nvSpPr>
        <p:spPr>
          <a:xfrm>
            <a:off x="356159" y="72738"/>
            <a:ext cx="74050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3600" b="1" dirty="0">
                <a:solidFill>
                  <a:schemeClr val="accent1"/>
                </a:solidFill>
              </a:rPr>
              <a:t> Členovia  PARC  </a:t>
            </a:r>
            <a:r>
              <a:rPr lang="sk-SK" sz="3600" b="1" dirty="0" err="1">
                <a:solidFill>
                  <a:schemeClr val="accent1"/>
                </a:solidFill>
              </a:rPr>
              <a:t>Stakeholder</a:t>
            </a:r>
            <a:r>
              <a:rPr lang="sk-SK" sz="3600" b="1" dirty="0">
                <a:solidFill>
                  <a:schemeClr val="accent1"/>
                </a:solidFill>
              </a:rPr>
              <a:t>  </a:t>
            </a:r>
            <a:r>
              <a:rPr lang="sk-SK" sz="3600" b="1" dirty="0" err="1">
                <a:solidFill>
                  <a:schemeClr val="accent1"/>
                </a:solidFill>
              </a:rPr>
              <a:t>Forum</a:t>
            </a:r>
            <a:r>
              <a:rPr lang="sk-SK" sz="3600" b="1" dirty="0">
                <a:solidFill>
                  <a:schemeClr val="accent1"/>
                </a:solidFill>
              </a:rPr>
              <a:t>   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D4DD4CE-3634-754B-C5A6-BEF38A448937}"/>
              </a:ext>
            </a:extLst>
          </p:cNvPr>
          <p:cNvSpPr txBox="1"/>
          <p:nvPr/>
        </p:nvSpPr>
        <p:spPr>
          <a:xfrm>
            <a:off x="59473" y="6519112"/>
            <a:ext cx="12080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ln w="0"/>
                <a:solidFill>
                  <a:srgbClr val="35319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Chemické fórum 2024, Banská Bystrica, 8.10.2024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D553E94-7FE3-A8DF-61BD-4ED8121A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50" y="2355"/>
            <a:ext cx="9715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9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84" y="4159378"/>
            <a:ext cx="2984413" cy="223207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7778-7A01-4FAC-9739-91B408F84DEB}" type="slidenum">
              <a:rPr lang="en-US" smtClean="0"/>
              <a:t>8</a:t>
            </a:fld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WP4: Monitoring a</a:t>
            </a:r>
            <a:r>
              <a:rPr lang="sk-SK" dirty="0"/>
              <a:t> Expozícia 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1073334" y="3153960"/>
            <a:ext cx="5040000" cy="541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HBM štúdie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78" y="630328"/>
            <a:ext cx="4933850" cy="2561807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7252037" y="1374499"/>
            <a:ext cx="1440000" cy="57894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/>
              <a:t>OccupFeasability</a:t>
            </a:r>
            <a:endParaRPr lang="fr-FR" sz="1050" dirty="0"/>
          </a:p>
        </p:txBody>
      </p:sp>
      <p:sp>
        <p:nvSpPr>
          <p:cNvPr id="9" name="ZoneTexte 8"/>
          <p:cNvSpPr txBox="1"/>
          <p:nvPr/>
        </p:nvSpPr>
        <p:spPr>
          <a:xfrm>
            <a:off x="7252037" y="853614"/>
            <a:ext cx="1528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70C0"/>
                </a:solidFill>
              </a:rPr>
              <a:t>Cielené štúdie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7252037" y="1895384"/>
            <a:ext cx="2880000" cy="57894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/>
              <a:t>Sentinel</a:t>
            </a:r>
            <a:r>
              <a:rPr lang="fr-FR" sz="1050" dirty="0"/>
              <a:t> System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7252037" y="2474324"/>
            <a:ext cx="2880000" cy="57894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/>
              <a:t>HealthCareSurvey</a:t>
            </a:r>
            <a:endParaRPr lang="fr-FR" sz="1050" dirty="0"/>
          </a:p>
        </p:txBody>
      </p:sp>
      <p:sp>
        <p:nvSpPr>
          <p:cNvPr id="12" name="Flèche droite 11"/>
          <p:cNvSpPr/>
          <p:nvPr/>
        </p:nvSpPr>
        <p:spPr>
          <a:xfrm>
            <a:off x="7252037" y="3053264"/>
            <a:ext cx="2880000" cy="57894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/>
              <a:t>Occup</a:t>
            </a:r>
            <a:r>
              <a:rPr lang="fr-FR" sz="1050" dirty="0"/>
              <a:t> </a:t>
            </a:r>
            <a:r>
              <a:rPr lang="fr-FR" sz="1050" dirty="0" err="1"/>
              <a:t>Waste</a:t>
            </a:r>
            <a:endParaRPr lang="fr-FR" sz="1050" dirty="0"/>
          </a:p>
        </p:txBody>
      </p:sp>
      <p:sp>
        <p:nvSpPr>
          <p:cNvPr id="13" name="Flèche droite 12"/>
          <p:cNvSpPr/>
          <p:nvPr/>
        </p:nvSpPr>
        <p:spPr>
          <a:xfrm>
            <a:off x="1073334" y="3591471"/>
            <a:ext cx="1409474" cy="683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/>
              <a:t>Odvodenie</a:t>
            </a:r>
            <a:r>
              <a:rPr lang="fr-FR" sz="1050" dirty="0"/>
              <a:t> HBM </a:t>
            </a:r>
            <a:r>
              <a:rPr lang="fr-FR" sz="1050" dirty="0" err="1"/>
              <a:t>GVs</a:t>
            </a:r>
            <a:endParaRPr lang="fr-FR" sz="1050" dirty="0"/>
          </a:p>
        </p:txBody>
      </p:sp>
      <p:sp>
        <p:nvSpPr>
          <p:cNvPr id="15" name="Flèche droite 14"/>
          <p:cNvSpPr/>
          <p:nvPr/>
        </p:nvSpPr>
        <p:spPr>
          <a:xfrm>
            <a:off x="1073334" y="4236090"/>
            <a:ext cx="2880000" cy="541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/>
              <a:t>Spôsob prepojenia </a:t>
            </a:r>
            <a:r>
              <a:rPr lang="fr-FR" sz="1400" dirty="0"/>
              <a:t>HBM</a:t>
            </a:r>
            <a:r>
              <a:rPr lang="sk-SK" sz="1400" dirty="0"/>
              <a:t>, zdravia </a:t>
            </a:r>
            <a:r>
              <a:rPr lang="fr-FR" sz="1400" dirty="0"/>
              <a:t> 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1073334" y="4777155"/>
            <a:ext cx="3960000" cy="541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Udržateľný systém</a:t>
            </a:r>
            <a:r>
              <a:rPr lang="fr-FR" dirty="0"/>
              <a:t> HBM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8" y="5383261"/>
            <a:ext cx="1578152" cy="650986"/>
          </a:xfrm>
          <a:prstGeom prst="rect">
            <a:avLst/>
          </a:prstGeom>
        </p:spPr>
      </p:pic>
      <p:sp>
        <p:nvSpPr>
          <p:cNvPr id="14" name="Flèche droite 13"/>
          <p:cNvSpPr/>
          <p:nvPr/>
        </p:nvSpPr>
        <p:spPr>
          <a:xfrm>
            <a:off x="1073334" y="5338237"/>
            <a:ext cx="2160000" cy="741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/>
              <a:t>Analýza dát 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310159" y="3961316"/>
            <a:ext cx="303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B050"/>
                </a:solidFill>
              </a:rPr>
              <a:t>Životné a pracovné prostredie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0" name="Flèche droite 19"/>
          <p:cNvSpPr/>
          <p:nvPr/>
        </p:nvSpPr>
        <p:spPr>
          <a:xfrm>
            <a:off x="7252037" y="4378158"/>
            <a:ext cx="2160000" cy="57894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ENV Monitoring Pilot</a:t>
            </a:r>
          </a:p>
        </p:txBody>
      </p:sp>
      <p:sp>
        <p:nvSpPr>
          <p:cNvPr id="22" name="Flèche droite 21"/>
          <p:cNvSpPr/>
          <p:nvPr/>
        </p:nvSpPr>
        <p:spPr>
          <a:xfrm>
            <a:off x="7933097" y="4956990"/>
            <a:ext cx="1080000" cy="596022"/>
          </a:xfrm>
          <a:prstGeom prst="rightArrow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Monitor</a:t>
            </a:r>
            <a:r>
              <a:rPr lang="sk-SK" sz="1050" dirty="0" err="1"/>
              <a:t>ovací</a:t>
            </a:r>
            <a:r>
              <a:rPr lang="sk-SK" sz="1050" dirty="0"/>
              <a:t>  rámec</a:t>
            </a:r>
            <a:endParaRPr lang="fr-FR" sz="105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14AA427-BAEE-6699-2664-E7E939C71627}"/>
              </a:ext>
            </a:extLst>
          </p:cNvPr>
          <p:cNvSpPr txBox="1"/>
          <p:nvPr/>
        </p:nvSpPr>
        <p:spPr>
          <a:xfrm>
            <a:off x="59473" y="6519112"/>
            <a:ext cx="12080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ln w="0"/>
                <a:solidFill>
                  <a:srgbClr val="35319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Chemické fórum 2024, Banská Bystrica, 8.10.2024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7D553E94-7FE3-A8DF-61BD-4ED8121A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50" y="2355"/>
            <a:ext cx="9715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37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7778-7A01-4FAC-9739-91B408F84DEB}" type="slidenum">
              <a:rPr lang="en-US" smtClean="0"/>
              <a:t>9</a:t>
            </a:fld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19114" y="326036"/>
            <a:ext cx="11752400" cy="868218"/>
          </a:xfrm>
        </p:spPr>
        <p:txBody>
          <a:bodyPr>
            <a:normAutofit fontScale="90000"/>
          </a:bodyPr>
          <a:lstStyle/>
          <a:p>
            <a:r>
              <a:rPr lang="sk-SK" dirty="0"/>
              <a:t>Partnerstvo PARC – národná úroveň</a:t>
            </a:r>
            <a:r>
              <a:rPr lang="fr-FR" dirty="0"/>
              <a:t>			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3BA1160-29D8-BA75-5476-87C293D8C1BB}"/>
              </a:ext>
            </a:extLst>
          </p:cNvPr>
          <p:cNvSpPr txBox="1"/>
          <p:nvPr/>
        </p:nvSpPr>
        <p:spPr>
          <a:xfrm>
            <a:off x="194037" y="1164104"/>
            <a:ext cx="11542677" cy="37579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0488"/>
            <a:r>
              <a:rPr lang="sk-SK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Národné huby = siete pracovísk na úrovni krajín </a:t>
            </a:r>
          </a:p>
          <a:p>
            <a:pPr marL="90488"/>
            <a:r>
              <a:rPr lang="sk-SK" sz="2400" dirty="0">
                <a:solidFill>
                  <a:srgbClr val="002060"/>
                </a:solidFill>
              </a:rPr>
              <a:t>	...kľúčová úloha pri zdieľaní informácií a požiadaviek 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endParaRPr lang="sk-SK" sz="2400" dirty="0">
              <a:solidFill>
                <a:srgbClr val="002060"/>
              </a:solidFill>
            </a:endParaRPr>
          </a:p>
          <a:p>
            <a:pPr marL="90488"/>
            <a:r>
              <a:rPr lang="sk-SK" sz="2400" dirty="0">
                <a:solidFill>
                  <a:srgbClr val="002060"/>
                </a:solidFill>
              </a:rPr>
              <a:t>v dvojsmernom dialógu medzi PARC partnermi a národnými hráčmi. </a:t>
            </a:r>
            <a:endParaRPr lang="sk-SK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90588" lvl="1" indent="-34290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2060"/>
                </a:solidFill>
              </a:rPr>
              <a:t>Partneri </a:t>
            </a:r>
            <a:r>
              <a:rPr lang="en-US" sz="2400" dirty="0">
                <a:solidFill>
                  <a:srgbClr val="002060"/>
                </a:solidFill>
              </a:rPr>
              <a:t>PARC</a:t>
            </a:r>
            <a:endParaRPr lang="sk-SK" sz="2400" dirty="0">
              <a:solidFill>
                <a:srgbClr val="002060"/>
              </a:solidFill>
            </a:endParaRPr>
          </a:p>
          <a:p>
            <a:pPr marL="890588" lvl="1" indent="-34290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2060"/>
                </a:solidFill>
              </a:rPr>
              <a:t>Členovia mimo PARC-u – štátne organizácie, výskumné pracoviská a iné zainteresované strany (napr. priemysel, neziskové organizácie a pod.), </a:t>
            </a:r>
          </a:p>
          <a:p>
            <a:pPr marL="547688" lvl="1"/>
            <a:r>
              <a:rPr lang="sk-SK" sz="2400" dirty="0">
                <a:solidFill>
                  <a:srgbClr val="002060"/>
                </a:solidFill>
              </a:rPr>
              <a:t>ktoré nie sú členmi  PARC, ale sú aktívne v oblasti hodnotenia rizika chemických látok</a:t>
            </a:r>
          </a:p>
          <a:p>
            <a:pPr marL="890588" lvl="1" indent="-34290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2060"/>
                </a:solidFill>
              </a:rPr>
              <a:t>Koordinácia na národnej úrovni – Kontaktný bod pre národnú sieť (</a:t>
            </a:r>
            <a:r>
              <a:rPr lang="sk-SK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NHCP</a:t>
            </a:r>
            <a:r>
              <a:rPr lang="sk-SK" sz="2400" dirty="0">
                <a:solidFill>
                  <a:srgbClr val="002060"/>
                </a:solidFill>
              </a:rPr>
              <a:t>)</a:t>
            </a:r>
          </a:p>
          <a:p>
            <a:pPr marL="1347788" lvl="2" indent="-34290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2060"/>
                </a:solidFill>
              </a:rPr>
              <a:t>Dôležité pre koordináciu a súlad medzi iniciatívami na národnej a európskej úrovni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32CA1951-B89A-BC37-A357-8782F5A916BD}"/>
              </a:ext>
            </a:extLst>
          </p:cNvPr>
          <p:cNvSpPr txBox="1"/>
          <p:nvPr/>
        </p:nvSpPr>
        <p:spPr>
          <a:xfrm>
            <a:off x="519114" y="5262123"/>
            <a:ext cx="10990898" cy="1320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Slovenský národný hub: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2060"/>
                </a:solidFill>
                <a:latin typeface="+mj-lt"/>
              </a:rPr>
              <a:t>Partneri PARC – </a:t>
            </a:r>
            <a:r>
              <a:rPr lang="sk-SK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MZ SR, SZU (NHCP), 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2060"/>
                </a:solidFill>
                <a:latin typeface="+mj-lt"/>
              </a:rPr>
              <a:t>Členovia mimo PARC-u: </a:t>
            </a:r>
            <a:r>
              <a:rPr lang="sk-SK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ÚVZ SR, MŽP SR, RÚVZ BB, SAŽP </a:t>
            </a:r>
            <a:endParaRPr lang="en-GB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0BD0222-D6CA-5ED3-172E-B0C76667F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238" y="760145"/>
            <a:ext cx="2686050" cy="184785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8B9D2522-62B6-CBA9-2636-BD433A9FA12C}"/>
              </a:ext>
            </a:extLst>
          </p:cNvPr>
          <p:cNvSpPr txBox="1"/>
          <p:nvPr/>
        </p:nvSpPr>
        <p:spPr>
          <a:xfrm>
            <a:off x="9056776" y="100167"/>
            <a:ext cx="1763624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err="1"/>
              <a:t>Governing</a:t>
            </a:r>
            <a:r>
              <a:rPr lang="sk-SK" dirty="0"/>
              <a:t> </a:t>
            </a:r>
            <a:r>
              <a:rPr lang="sk-SK" dirty="0" err="1"/>
              <a:t>Board</a:t>
            </a:r>
            <a:endParaRPr lang="en-GB" dirty="0"/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40B67DB1-2CCC-7908-C06E-FF5C78C36A5D}"/>
              </a:ext>
            </a:extLst>
          </p:cNvPr>
          <p:cNvCxnSpPr/>
          <p:nvPr/>
        </p:nvCxnSpPr>
        <p:spPr>
          <a:xfrm>
            <a:off x="9897626" y="450252"/>
            <a:ext cx="0" cy="30989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>
            <a:extLst>
              <a:ext uri="{FF2B5EF4-FFF2-40B4-BE49-F238E27FC236}">
                <a16:creationId xmlns:a16="http://schemas.microsoft.com/office/drawing/2014/main" id="{1F49AA3B-2AC3-F865-D6B8-4809C3C82978}"/>
              </a:ext>
            </a:extLst>
          </p:cNvPr>
          <p:cNvSpPr txBox="1"/>
          <p:nvPr/>
        </p:nvSpPr>
        <p:spPr>
          <a:xfrm>
            <a:off x="10090784" y="2952028"/>
            <a:ext cx="2101216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/>
              <a:t>PARC Management </a:t>
            </a:r>
            <a:endParaRPr lang="en-GB" dirty="0"/>
          </a:p>
        </p:txBody>
      </p: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9A9A4687-CB66-E176-9D7B-27ADD611F50D}"/>
              </a:ext>
            </a:extLst>
          </p:cNvPr>
          <p:cNvCxnSpPr/>
          <p:nvPr/>
        </p:nvCxnSpPr>
        <p:spPr>
          <a:xfrm>
            <a:off x="10962751" y="2607995"/>
            <a:ext cx="0" cy="30989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>
            <a:extLst>
              <a:ext uri="{FF2B5EF4-FFF2-40B4-BE49-F238E27FC236}">
                <a16:creationId xmlns:a16="http://schemas.microsoft.com/office/drawing/2014/main" id="{9D36D1F1-9C0D-07B1-5175-7EF4F22A563B}"/>
              </a:ext>
            </a:extLst>
          </p:cNvPr>
          <p:cNvSpPr txBox="1"/>
          <p:nvPr/>
        </p:nvSpPr>
        <p:spPr>
          <a:xfrm>
            <a:off x="59473" y="6519112"/>
            <a:ext cx="12080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ln w="0"/>
                <a:solidFill>
                  <a:srgbClr val="35319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Chemické fórum 2024, Banská Bystrica, 8.10.2024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7D553E94-7FE3-A8DF-61BD-4ED8121A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50" y="2355"/>
            <a:ext cx="9715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892227"/>
      </p:ext>
    </p:extLst>
  </p:cSld>
  <p:clrMapOvr>
    <a:masterClrMapping/>
  </p:clrMapOvr>
</p:sld>
</file>

<file path=ppt/theme/theme1.xml><?xml version="1.0" encoding="utf-8"?>
<a:theme xmlns:a="http://schemas.openxmlformats.org/drawingml/2006/main" name="PARC-WP-1-GENERAL">
  <a:themeElements>
    <a:clrScheme name="PARC-WP-1-GENERAL">
      <a:dk1>
        <a:srgbClr val="000000"/>
      </a:dk1>
      <a:lt1>
        <a:srgbClr val="FFFFFF"/>
      </a:lt1>
      <a:dk2>
        <a:srgbClr val="008475"/>
      </a:dk2>
      <a:lt2>
        <a:srgbClr val="FFFFFF"/>
      </a:lt2>
      <a:accent1>
        <a:srgbClr val="008475"/>
      </a:accent1>
      <a:accent2>
        <a:srgbClr val="31D9C4"/>
      </a:accent2>
      <a:accent3>
        <a:srgbClr val="B0E5DF"/>
      </a:accent3>
      <a:accent4>
        <a:srgbClr val="FFFFFF"/>
      </a:accent4>
      <a:accent5>
        <a:srgbClr val="E7E6E6"/>
      </a:accent5>
      <a:accent6>
        <a:srgbClr val="000000"/>
      </a:accent6>
      <a:hlink>
        <a:srgbClr val="FFFFFF"/>
      </a:hlink>
      <a:folHlink>
        <a:srgbClr val="B0E5DF"/>
      </a:folHlink>
    </a:clrScheme>
    <a:fontScheme name="P-A-R-C">
      <a:majorFont>
        <a:latin typeface="Satoshi"/>
        <a:ea typeface=""/>
        <a:cs typeface=""/>
      </a:majorFont>
      <a:minorFont>
        <a:latin typeface="Satosh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GENERAL.pptx" id="{ABCEFDC8-2403-4054-992A-1EB73F34D446}" vid="{841DFDD5-3C70-4DD8-9AEE-3E9E427784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553e5c-4019-4e05-9d39-79473b436dc7" xsi:nil="true"/>
    <lcf76f155ced4ddcb4097134ff3c332f xmlns="ae609fef-5981-4173-9289-7eafc18ed53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EE92ED3A71E4BB1DEB0DE4E46CD7C" ma:contentTypeVersion="10" ma:contentTypeDescription="Crée un document." ma:contentTypeScope="" ma:versionID="5e164ab353d3792a6b3caa65d496fc10">
  <xsd:schema xmlns:xsd="http://www.w3.org/2001/XMLSchema" xmlns:xs="http://www.w3.org/2001/XMLSchema" xmlns:p="http://schemas.microsoft.com/office/2006/metadata/properties" xmlns:ns2="ae609fef-5981-4173-9289-7eafc18ed532" xmlns:ns3="02553e5c-4019-4e05-9d39-79473b436dc7" targetNamespace="http://schemas.microsoft.com/office/2006/metadata/properties" ma:root="true" ma:fieldsID="831565eee7347a99dc8fa11f0673ee74" ns2:_="" ns3:_="">
    <xsd:import namespace="ae609fef-5981-4173-9289-7eafc18ed532"/>
    <xsd:import namespace="02553e5c-4019-4e05-9d39-79473b436d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09fef-5981-4173-9289-7eafc18ed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7855947-2042-4236-af9d-b08e54de1c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53e5c-4019-4e05-9d39-79473b436d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932d046-aa1e-4b99-8c82-0c2b73fc917d}" ma:internalName="TaxCatchAll" ma:showField="CatchAllData" ma:web="02553e5c-4019-4e05-9d39-79473b436d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CEA307-600F-4A60-95C9-A4A60CE994D3}">
  <ds:schemaRefs>
    <ds:schemaRef ds:uri="http://schemas.microsoft.com/office/2006/metadata/properties"/>
    <ds:schemaRef ds:uri="http://purl.org/dc/terms/"/>
    <ds:schemaRef ds:uri="http://purl.org/dc/elements/1.1/"/>
    <ds:schemaRef ds:uri="02553e5c-4019-4e05-9d39-79473b436dc7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ae609fef-5981-4173-9289-7eafc18ed53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584E67-C9E9-4071-B51D-546EB03CF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609fef-5981-4173-9289-7eafc18ed532"/>
    <ds:schemaRef ds:uri="02553e5c-4019-4e05-9d39-79473b436d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0B14F0-23A4-485D-93F1-58789406D9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1-GENERAL</Template>
  <TotalTime>9261</TotalTime>
  <Words>1391</Words>
  <Application>Microsoft Office PowerPoint</Application>
  <PresentationFormat>Širokouhlá</PresentationFormat>
  <Paragraphs>145</Paragraphs>
  <Slides>11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21" baseType="lpstr">
      <vt:lpstr>.AppleSystemUIFont</vt:lpstr>
      <vt:lpstr>Arial</vt:lpstr>
      <vt:lpstr>Calibri</vt:lpstr>
      <vt:lpstr>Satoshi</vt:lpstr>
      <vt:lpstr>Satoshi Medium</vt:lpstr>
      <vt:lpstr>Symbol</vt:lpstr>
      <vt:lpstr>System Font Regular</vt:lpstr>
      <vt:lpstr>Times New Roman</vt:lpstr>
      <vt:lpstr>Wingdings</vt:lpstr>
      <vt:lpstr>PARC-WP-1-GENERAL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Partnerstvo PARC    </vt:lpstr>
      <vt:lpstr>Prezentácia programu PowerPoint</vt:lpstr>
      <vt:lpstr>WP4: Monitoring a Expozícia </vt:lpstr>
      <vt:lpstr>Partnerstvo PARC – národná úroveň   </vt:lpstr>
      <vt:lpstr>Prezentácia programu PowerPoint</vt:lpstr>
      <vt:lpstr>Prezentácia programu PowerPoint</vt:lpstr>
    </vt:vector>
  </TitlesOfParts>
  <Company>ANSES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Stakeholder Forum</dc:title>
  <dc:creator>SANDERS Pascal</dc:creator>
  <cp:lastModifiedBy>Jozef Vengrin</cp:lastModifiedBy>
  <cp:revision>184</cp:revision>
  <cp:lastPrinted>2024-10-04T06:05:05Z</cp:lastPrinted>
  <dcterms:created xsi:type="dcterms:W3CDTF">2023-02-17T13:25:54Z</dcterms:created>
  <dcterms:modified xsi:type="dcterms:W3CDTF">2024-10-15T08:53:24Z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0x0101009C7EE92ED3A71E4BB1DEB0DE4E46CD7C</vt:lpwstr>
  </property>
</Properties>
</file>